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2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3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9.xml" ContentType="application/vnd.openxmlformats-officedocument.presentationml.notesSlide+xml"/>
  <Override PartName="/ppt/embeddings/oleObject11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0" r:id="rId1"/>
  </p:sldMasterIdLst>
  <p:notesMasterIdLst>
    <p:notesMasterId r:id="rId25"/>
  </p:notesMasterIdLst>
  <p:handoutMasterIdLst>
    <p:handoutMasterId r:id="rId26"/>
  </p:handoutMasterIdLst>
  <p:sldIdLst>
    <p:sldId id="306" r:id="rId2"/>
    <p:sldId id="367" r:id="rId3"/>
    <p:sldId id="356" r:id="rId4"/>
    <p:sldId id="258" r:id="rId5"/>
    <p:sldId id="358" r:id="rId6"/>
    <p:sldId id="365" r:id="rId7"/>
    <p:sldId id="364" r:id="rId8"/>
    <p:sldId id="360" r:id="rId9"/>
    <p:sldId id="317" r:id="rId10"/>
    <p:sldId id="341" r:id="rId11"/>
    <p:sldId id="355" r:id="rId12"/>
    <p:sldId id="315" r:id="rId13"/>
    <p:sldId id="343" r:id="rId14"/>
    <p:sldId id="316" r:id="rId15"/>
    <p:sldId id="312" r:id="rId16"/>
    <p:sldId id="348" r:id="rId17"/>
    <p:sldId id="366" r:id="rId18"/>
    <p:sldId id="349" r:id="rId19"/>
    <p:sldId id="350" r:id="rId20"/>
    <p:sldId id="351" r:id="rId21"/>
    <p:sldId id="362" r:id="rId22"/>
    <p:sldId id="363" r:id="rId23"/>
    <p:sldId id="357" r:id="rId24"/>
  </p:sldIdLst>
  <p:sldSz cx="9144000" cy="6858000" type="screen4x3"/>
  <p:notesSz cx="9601200" cy="7315200"/>
  <p:custDataLst>
    <p:tags r:id="rId28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61CC7"/>
    <a:srgbClr val="CB21DD"/>
    <a:srgbClr val="0D05A7"/>
    <a:srgbClr val="077F15"/>
    <a:srgbClr val="FF5050"/>
    <a:srgbClr val="F78E03"/>
    <a:srgbClr val="09AF1D"/>
    <a:srgbClr val="CC0000"/>
    <a:srgbClr val="137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1287" autoAdjust="0"/>
    <p:restoredTop sz="94625" autoAdjust="0"/>
  </p:normalViewPr>
  <p:slideViewPr>
    <p:cSldViewPr snapToGrid="0">
      <p:cViewPr>
        <p:scale>
          <a:sx n="100" d="100"/>
          <a:sy n="100" d="100"/>
        </p:scale>
        <p:origin x="-944" y="256"/>
      </p:cViewPr>
      <p:guideLst>
        <p:guide orient="horz" pos="2153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952"/>
    </p:cViewPr>
  </p:sorterViewPr>
  <p:notesViewPr>
    <p:cSldViewPr snapToGrid="0">
      <p:cViewPr varScale="1">
        <p:scale>
          <a:sx n="57" d="100"/>
          <a:sy n="57" d="100"/>
        </p:scale>
        <p:origin x="-1362" y="-90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tags" Target="tags/tag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0B3A475F-54D9-4A60-89F9-7A55FABE33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89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65" y="0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327" y="3474963"/>
            <a:ext cx="704254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9924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65" y="6949924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B7ED332F-0EC5-441C-BA8F-1AEBCDB3F5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528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D118C5-8825-41B9-98A0-EFB7E381521A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5C949-E4B4-4314-97A6-4DF96038B0AB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D332F-0EC5-441C-BA8F-1AEBCDB3F54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51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D332F-0EC5-441C-BA8F-1AEBCDB3F54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51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D332F-0EC5-441C-BA8F-1AEBCDB3F54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48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D332F-0EC5-441C-BA8F-1AEBCDB3F54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81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D332F-0EC5-441C-BA8F-1AEBCDB3F54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D332F-0EC5-441C-BA8F-1AEBCDB3F54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D332F-0EC5-441C-BA8F-1AEBCDB3F54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0A3D5C-B518-42C7-9197-3F2DF3C7EA01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D118C5-8825-41B9-98A0-EFB7E381521A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D118C5-8825-41B9-98A0-EFB7E381521A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B9A3D-6A9B-485C-8D91-7C55EF79B80C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81550E-419E-49DD-AD89-5558CCF6CB3E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5B577E-1C62-498E-97BE-A2DDA81F0065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7320DE-676A-47D1-8D8A-51937269739F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0A3D5C-B518-42C7-9197-3F2DF3C7EA01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7320DE-676A-47D1-8D8A-51937269739F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1A73EFA4-934B-46B6-8A35-CA4AC71579DF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543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20574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756481" y="6553200"/>
            <a:ext cx="1387519" cy="30777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2B986348-2DD7-4EF4-90D6-BCF5E4E7E5EE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9A106780-21EA-4C13-B4C5-F962BEA7B00B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B493AAD5-4A00-4B4B-A9DF-870B7BCD7495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3CFC5EB6-4011-4A22-A63A-21822438C1BE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53E5AEDF-C5EA-43CE-BC1B-36558256E95B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1CDF22EC-3157-477E-AA23-4E375917539F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78C0C621-E49A-4FC7-9AD5-C988A78785E2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3DFAE7C7-55EF-441D-8561-3E0DC3CC8D3E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F604A29E-F143-41B8-A984-BDC09A678AE1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304800"/>
            <a:ext cx="754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57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299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56482" y="6553200"/>
            <a:ext cx="13875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400">
                <a:latin typeface="Comic Sans MS" pitchFamily="66" charset="0"/>
              </a:defRPr>
            </a:lvl1pPr>
          </a:lstStyle>
          <a:p>
            <a:pPr>
              <a:defRPr/>
            </a:pPr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4F9C6CFE-90DB-471F-916B-82DD83A1914F}" type="slidenum">
              <a:rPr lang="en-US" sz="1200" smtClean="0"/>
              <a:pPr>
                <a:defRPr/>
              </a:pPr>
              <a:t>‹#›</a:t>
            </a:fld>
            <a:endParaRPr lang="en-US" sz="1200" dirty="0"/>
          </a:p>
        </p:txBody>
      </p:sp>
      <p:pic>
        <p:nvPicPr>
          <p:cNvPr id="20485" name="Picture 12" descr="board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52400" y="304800"/>
            <a:ext cx="1143000" cy="11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3891908" y="6611938"/>
            <a:ext cx="1252416" cy="246221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000" baseline="0" dirty="0" smtClean="0">
                <a:latin typeface="Comic Sans MS" pitchFamily="66" charset="0"/>
              </a:rPr>
              <a:t>February 3,</a:t>
            </a:r>
            <a:r>
              <a:rPr lang="en-US" sz="1000" dirty="0" smtClean="0">
                <a:latin typeface="Comic Sans MS" pitchFamily="66" charset="0"/>
              </a:rPr>
              <a:t>  2016</a:t>
            </a:r>
            <a:endParaRPr lang="en-US" sz="1000" dirty="0">
              <a:latin typeface="Comic Sans MS" pitchFamily="66" charset="0"/>
            </a:endParaRPr>
          </a:p>
        </p:txBody>
      </p:sp>
      <p:sp>
        <p:nvSpPr>
          <p:cNvPr id="12302" name="Text Box 14"/>
          <p:cNvSpPr txBox="1">
            <a:spLocks noChangeArrowheads="1"/>
          </p:cNvSpPr>
          <p:nvPr/>
        </p:nvSpPr>
        <p:spPr bwMode="auto">
          <a:xfrm>
            <a:off x="1061884" y="6552787"/>
            <a:ext cx="1519604" cy="246221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000" dirty="0" smtClean="0">
                <a:latin typeface="Comic Sans MS" pitchFamily="66" charset="0"/>
              </a:rPr>
              <a:t>Albert </a:t>
            </a:r>
            <a:r>
              <a:rPr lang="en-US" sz="1000" dirty="0">
                <a:latin typeface="Comic Sans MS" pitchFamily="66" charset="0"/>
              </a:rPr>
              <a:t>R. Meyer, </a:t>
            </a:r>
            <a:r>
              <a:rPr lang="en-US" sz="1000" dirty="0" smtClean="0">
                <a:latin typeface="Comic Sans MS" pitchFamily="66" charset="0"/>
              </a:rPr>
              <a:t>2016 </a:t>
            </a:r>
            <a:endParaRPr lang="en-US" sz="1000" dirty="0">
              <a:latin typeface="Comic Sans MS" pitchFamily="66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500090"/>
            <a:ext cx="1016000" cy="35790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9" r:id="rId10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omic Sans MS" pitchFamily="66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omic Sans MS" pitchFamily="66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omic Sans MS" pitchFamily="66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omic Sans MS" pitchFamily="66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4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wmf"/><Relationship Id="rId6" Type="http://schemas.openxmlformats.org/officeDocument/2006/relationships/oleObject" Target="../embeddings/oleObject8.bin"/><Relationship Id="rId7" Type="http://schemas.openxmlformats.org/officeDocument/2006/relationships/hyperlink" Target="https://stellar.mit.edu/S/course/6/sp14/6.042/" TargetMode="External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wmf"/><Relationship Id="rId6" Type="http://schemas.openxmlformats.org/officeDocument/2006/relationships/oleObject" Target="../embeddings/oleObject10.bin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6042-webmaster@csail.mit.ed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3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3.wmf"/><Relationship Id="rId6" Type="http://schemas.openxmlformats.org/officeDocument/2006/relationships/oleObject" Target="../embeddings/oleObject13.bin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w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4.jpe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mailto:6042-instructor@mit.edu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34265" y="6553200"/>
            <a:ext cx="1209736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927A8356-297C-42F1-B0D2-25D25A26288A}" type="slidenum">
              <a:rPr lang="en-US" sz="1200" smtClean="0"/>
              <a:pPr/>
              <a:t>1</a:t>
            </a:fld>
            <a:endParaRPr lang="en-US" sz="1200" dirty="0" smtClean="0"/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304800"/>
            <a:ext cx="8001000" cy="1219200"/>
          </a:xfrm>
        </p:spPr>
        <p:txBody>
          <a:bodyPr/>
          <a:lstStyle/>
          <a:p>
            <a:pPr algn="ctr" eaLnBrk="1" hangingPunct="1"/>
            <a:r>
              <a:rPr lang="en-US" sz="3200" i="1" dirty="0" smtClean="0"/>
              <a:t>Mathematics for Computer Science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sz="3200" dirty="0" smtClean="0">
                <a:solidFill>
                  <a:srgbClr val="137117"/>
                </a:solidFill>
              </a:rPr>
              <a:t>6.042J/18.062J</a:t>
            </a:r>
            <a:endParaRPr lang="en-US" sz="2800" dirty="0" smtClean="0">
              <a:solidFill>
                <a:srgbClr val="008380"/>
              </a:solidFill>
            </a:endParaRPr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7801" y="1754179"/>
            <a:ext cx="8839199" cy="3541721"/>
          </a:xfrm>
        </p:spPr>
        <p:txBody>
          <a:bodyPr/>
          <a:lstStyle/>
          <a:p>
            <a:pPr eaLnBrk="1" hangingPunct="1">
              <a:defRPr/>
            </a:pPr>
            <a:r>
              <a:rPr lang="en-US" sz="6000" dirty="0">
                <a:solidFill>
                  <a:srgbClr val="0D05A7"/>
                </a:solidFill>
              </a:rPr>
              <a:t>WELCOME!...</a:t>
            </a:r>
            <a:r>
              <a:rPr lang="en-US" sz="6000" dirty="0" smtClean="0">
                <a:solidFill>
                  <a:srgbClr val="0D05A7"/>
                </a:solidFill>
              </a:rPr>
              <a:t>.</a:t>
            </a:r>
            <a:endParaRPr lang="en-US" sz="6000" b="1" dirty="0" smtClean="0"/>
          </a:p>
          <a:p>
            <a:pPr eaLnBrk="1" hangingPunct="1">
              <a:defRPr/>
            </a:pPr>
            <a:r>
              <a:rPr lang="en-US" sz="6000" b="1" dirty="0" smtClean="0"/>
              <a:t>Prof. Albert R Meyer</a:t>
            </a:r>
          </a:p>
          <a:p>
            <a:pPr eaLnBrk="1" hangingPunct="1">
              <a:defRPr/>
            </a:pPr>
            <a:endParaRPr lang="en-US" sz="6000" b="1" dirty="0" smtClean="0"/>
          </a:p>
        </p:txBody>
      </p:sp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" name="Equation" r:id="rId4" imgW="914400" imgH="215640" progId="Equation.3">
                  <p:embed/>
                </p:oleObj>
              </mc:Choice>
              <mc:Fallback>
                <p:oleObj name="Equation" r:id="rId4" imgW="91440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6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" name="Equation" r:id="rId6" imgW="914400" imgH="215640" progId="Equation.3">
                  <p:embed/>
                </p:oleObj>
              </mc:Choice>
              <mc:Fallback>
                <p:oleObj name="Equation" r:id="rId6" imgW="914400" imgH="215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meyer152752_200x205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700" y="4165599"/>
            <a:ext cx="1803400" cy="1848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9619" y="6553200"/>
            <a:ext cx="123438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75023C36-FE4D-4530-8B57-5C3563E819D6}" type="slidenum">
              <a:rPr lang="en-US" sz="1200" smtClean="0"/>
              <a:pPr/>
              <a:t>10</a:t>
            </a:fld>
            <a:endParaRPr lang="en-US" sz="1200" dirty="0" smtClean="0"/>
          </a:p>
        </p:txBody>
      </p:sp>
      <p:graphicFrame>
        <p:nvGraphicFramePr>
          <p:cNvPr id="5123" name="Object 4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56" name="Equation" r:id="rId4" imgW="914400" imgH="215640" progId="Equation.3">
                  <p:embed/>
                </p:oleObj>
              </mc:Choice>
              <mc:Fallback>
                <p:oleObj name="Equation" r:id="rId4" imgW="91440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5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57" name="Equation" r:id="rId6" imgW="914400" imgH="215640" progId="Equation.3">
                  <p:embed/>
                </p:oleObj>
              </mc:Choice>
              <mc:Fallback>
                <p:oleObj name="Equation" r:id="rId6" imgW="91440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4251325" y="2457450"/>
            <a:ext cx="184150" cy="5794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27" name="Rectangle 9"/>
          <p:cNvSpPr>
            <a:spLocks noGrp="1" noChangeArrowheads="1"/>
          </p:cNvSpPr>
          <p:nvPr>
            <p:ph type="ctrTitle"/>
          </p:nvPr>
        </p:nvSpPr>
        <p:spPr>
          <a:xfrm>
            <a:off x="1984375" y="277813"/>
            <a:ext cx="5445125" cy="1106487"/>
          </a:xfrm>
          <a:noFill/>
        </p:spPr>
        <p:txBody>
          <a:bodyPr/>
          <a:lstStyle/>
          <a:p>
            <a:pPr eaLnBrk="1" hangingPunct="1"/>
            <a:r>
              <a:rPr lang="en-US" dirty="0" smtClean="0"/>
              <a:t>Stellar Web site</a:t>
            </a:r>
          </a:p>
        </p:txBody>
      </p:sp>
      <p:sp>
        <p:nvSpPr>
          <p:cNvPr id="5128" name="TextBox 8"/>
          <p:cNvSpPr txBox="1">
            <a:spLocks noChangeArrowheads="1"/>
          </p:cNvSpPr>
          <p:nvPr/>
        </p:nvSpPr>
        <p:spPr bwMode="auto">
          <a:xfrm>
            <a:off x="203200" y="1168400"/>
            <a:ext cx="88265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71500" indent="-571500" algn="l">
              <a:buFont typeface="Arial"/>
              <a:buChar char="•"/>
              <a:defRPr/>
            </a:pPr>
            <a:r>
              <a:rPr lang="en-US" sz="4400" dirty="0" smtClean="0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lang="en-US" sz="6000" dirty="0" smtClean="0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lang="en-US" sz="6000" dirty="0">
                <a:solidFill>
                  <a:srgbClr val="000000"/>
                </a:solidFill>
                <a:latin typeface="Comic Sans MS" pitchFamily="66" charset="0"/>
              </a:rPr>
              <a:t>notes, handouts</a:t>
            </a:r>
          </a:p>
          <a:p>
            <a:pPr marL="857250" indent="-857250" algn="l">
              <a:buFont typeface="Arial"/>
              <a:buChar char="•"/>
              <a:defRPr/>
            </a:pPr>
            <a:r>
              <a:rPr lang="en-US" sz="6000" dirty="0" smtClean="0">
                <a:solidFill>
                  <a:srgbClr val="000000"/>
                </a:solidFill>
                <a:latin typeface="Comic Sans MS" pitchFamily="66" charset="0"/>
              </a:rPr>
              <a:t> class calendar</a:t>
            </a:r>
            <a:endParaRPr lang="en-US" sz="4400" dirty="0"/>
          </a:p>
          <a:p>
            <a:pPr marL="857250" indent="-857250" algn="l">
              <a:buFont typeface="Arial"/>
              <a:buChar char="•"/>
              <a:defRPr/>
            </a:pPr>
            <a:r>
              <a:rPr lang="en-US" sz="6000" dirty="0" smtClean="0">
                <a:solidFill>
                  <a:srgbClr val="000000"/>
                </a:solidFill>
                <a:latin typeface="Comic Sans MS" pitchFamily="66" charset="0"/>
              </a:rPr>
              <a:t> course organization</a:t>
            </a:r>
          </a:p>
          <a:p>
            <a:pPr marL="857250" indent="-857250" algn="l">
              <a:buFont typeface="Arial"/>
              <a:buChar char="•"/>
              <a:defRPr/>
            </a:pPr>
            <a:r>
              <a:rPr lang="en-US" sz="6000" dirty="0" smtClean="0">
                <a:solidFill>
                  <a:srgbClr val="000000"/>
                </a:solidFill>
                <a:latin typeface="Comic Sans MS" pitchFamily="66" charset="0"/>
              </a:rPr>
              <a:t> problem submission</a:t>
            </a:r>
          </a:p>
          <a:p>
            <a:pPr algn="l">
              <a:spcAft>
                <a:spcPts val="0"/>
              </a:spcAft>
              <a:defRPr/>
            </a:pPr>
            <a:endParaRPr lang="en-US" sz="2400" b="1" u="sng" kern="0" dirty="0" smtClean="0">
              <a:solidFill>
                <a:srgbClr val="A0106D"/>
              </a:solidFill>
              <a:latin typeface="Courier New" pitchFamily="49" charset="0"/>
              <a:cs typeface="Courier New" pitchFamily="49" charset="0"/>
              <a:hlinkClick r:id="rId7"/>
            </a:endParaRPr>
          </a:p>
          <a:p>
            <a:pPr algn="l">
              <a:spcAft>
                <a:spcPts val="3000"/>
              </a:spcAft>
              <a:defRPr/>
            </a:pPr>
            <a:r>
              <a:rPr lang="en-US" sz="2400" b="1" u="sng" kern="0" dirty="0" smtClean="0">
                <a:solidFill>
                  <a:srgbClr val="A0106D"/>
                </a:solidFill>
                <a:latin typeface="Courier New" pitchFamily="49" charset="0"/>
                <a:cs typeface="Courier New" pitchFamily="49" charset="0"/>
                <a:hlinkClick r:id="rId7"/>
              </a:rPr>
              <a:t>https</a:t>
            </a:r>
            <a:r>
              <a:rPr lang="en-US" sz="2400" b="1" u="sng" kern="0" dirty="0">
                <a:solidFill>
                  <a:srgbClr val="A0106D"/>
                </a:solidFill>
                <a:latin typeface="Courier New" pitchFamily="49" charset="0"/>
                <a:cs typeface="Courier New" pitchFamily="49" charset="0"/>
                <a:hlinkClick r:id="rId7"/>
              </a:rPr>
              <a:t>://stellar.mit.edu/S/course/6</a:t>
            </a:r>
            <a:r>
              <a:rPr lang="en-US" sz="2400" b="1" u="sng" kern="0" dirty="0" smtClean="0">
                <a:solidFill>
                  <a:srgbClr val="A0106D"/>
                </a:solidFill>
                <a:latin typeface="Courier New" pitchFamily="49" charset="0"/>
                <a:cs typeface="Courier New" pitchFamily="49" charset="0"/>
                <a:hlinkClick r:id="rId7"/>
              </a:rPr>
              <a:t>/sp17/</a:t>
            </a:r>
            <a:r>
              <a:rPr lang="en-US" sz="2400" b="1" u="sng" kern="0" dirty="0">
                <a:solidFill>
                  <a:srgbClr val="A0106D"/>
                </a:solidFill>
                <a:latin typeface="Courier New" pitchFamily="49" charset="0"/>
                <a:cs typeface="Courier New" pitchFamily="49" charset="0"/>
                <a:hlinkClick r:id="rId7"/>
              </a:rPr>
              <a:t>6.042</a:t>
            </a:r>
            <a:r>
              <a:rPr lang="en-US" sz="2400" b="1" u="sng" kern="0" dirty="0" smtClean="0">
                <a:solidFill>
                  <a:srgbClr val="A0106D"/>
                </a:solidFill>
                <a:latin typeface="Courier New" pitchFamily="49" charset="0"/>
                <a:cs typeface="Courier New" pitchFamily="49" charset="0"/>
                <a:hlinkClick r:id="rId7"/>
              </a:rPr>
              <a:t>/</a:t>
            </a:r>
            <a:endParaRPr lang="en-US" sz="2400" dirty="0" smtClean="0">
              <a:solidFill>
                <a:srgbClr val="00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Text Box 7"/>
          <p:cNvSpPr txBox="1">
            <a:spLocks noChangeArrowheads="1"/>
          </p:cNvSpPr>
          <p:nvPr/>
        </p:nvSpPr>
        <p:spPr bwMode="auto">
          <a:xfrm>
            <a:off x="139172" y="2128828"/>
            <a:ext cx="8868832" cy="2585323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5400" dirty="0" smtClean="0">
                <a:latin typeface="Comic Sans MS" pitchFamily="66" charset="0"/>
              </a:rPr>
              <a:t>Readings &amp; online problems </a:t>
            </a:r>
          </a:p>
          <a:p>
            <a:pPr algn="l">
              <a:defRPr/>
            </a:pPr>
            <a:r>
              <a:rPr lang="en-US" sz="5400" dirty="0" smtClean="0">
                <a:latin typeface="Comic Sans MS" pitchFamily="66" charset="0"/>
              </a:rPr>
              <a:t>in class </a:t>
            </a:r>
            <a:r>
              <a:rPr lang="en-US" sz="5400" dirty="0" smtClean="0">
                <a:solidFill>
                  <a:srgbClr val="0000FF"/>
                </a:solidFill>
                <a:latin typeface="Comic Sans MS" pitchFamily="66" charset="0"/>
              </a:rPr>
              <a:t>calendar on</a:t>
            </a:r>
            <a:r>
              <a:rPr lang="en-US" sz="5400" dirty="0" smtClean="0">
                <a:latin typeface="Comic Sans MS" pitchFamily="66" charset="0"/>
              </a:rPr>
              <a:t> </a:t>
            </a:r>
            <a:r>
              <a:rPr lang="en-US" sz="5400" dirty="0" smtClean="0">
                <a:solidFill>
                  <a:srgbClr val="0000FF"/>
                </a:solidFill>
                <a:latin typeface="Comic Sans MS" pitchFamily="66" charset="0"/>
              </a:rPr>
              <a:t>Stellar</a:t>
            </a:r>
          </a:p>
          <a:p>
            <a:pPr>
              <a:defRPr/>
            </a:pPr>
            <a:r>
              <a:rPr lang="en-US" sz="5400" dirty="0">
                <a:solidFill>
                  <a:srgbClr val="B61CC7"/>
                </a:solidFill>
                <a:latin typeface="Comic Sans MS" pitchFamily="66" charset="0"/>
              </a:rPr>
              <a:t>due</a:t>
            </a:r>
            <a:r>
              <a:rPr lang="en-US" sz="5400" dirty="0">
                <a:latin typeface="Comic Sans MS" pitchFamily="66" charset="0"/>
              </a:rPr>
              <a:t> </a:t>
            </a:r>
            <a:r>
              <a:rPr lang="en-US" sz="5400" dirty="0">
                <a:solidFill>
                  <a:srgbClr val="077F15"/>
                </a:solidFill>
                <a:latin typeface="Comic Sans MS" pitchFamily="66" charset="0"/>
              </a:rPr>
              <a:t>starting </a:t>
            </a:r>
            <a:r>
              <a:rPr lang="en-US" sz="5400" dirty="0" smtClean="0">
                <a:solidFill>
                  <a:srgbClr val="077F15"/>
                </a:solidFill>
                <a:latin typeface="Comic Sans MS" pitchFamily="66" charset="0"/>
              </a:rPr>
              <a:t>Friday</a:t>
            </a:r>
            <a:endParaRPr lang="en-US" sz="5400" dirty="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307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9619" y="6553200"/>
            <a:ext cx="123438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4D204BE9-2F10-477E-9517-5A472BD6B7C3}" type="slidenum">
              <a:rPr lang="en-US" sz="1200" smtClean="0"/>
              <a:pPr/>
              <a:t>11</a:t>
            </a:fld>
            <a:endParaRPr lang="en-US" sz="1200" dirty="0" smtClean="0"/>
          </a:p>
        </p:txBody>
      </p:sp>
      <p:sp>
        <p:nvSpPr>
          <p:cNvPr id="30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16063" y="319088"/>
            <a:ext cx="6484937" cy="11239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 smtClean="0">
                <a:solidFill>
                  <a:schemeClr val="tx1"/>
                </a:solidFill>
              </a:rPr>
              <a:t>Reading Assignment</a:t>
            </a:r>
          </a:p>
        </p:txBody>
      </p:sp>
    </p:spTree>
    <p:extLst>
      <p:ext uri="{BB962C8B-B14F-4D97-AF65-F5344CB8AC3E}">
        <p14:creationId xmlns:p14="http://schemas.microsoft.com/office/powerpoint/2010/main" val="277740754"/>
      </p:ext>
    </p:extLst>
  </p:cSld>
  <p:clrMapOvr>
    <a:masterClrMapping/>
  </p:clrMapOvr>
  <p:transition xmlns:p14="http://schemas.microsoft.com/office/powerpoint/2010/main" spd="slow" advClick="0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7765" y="6553200"/>
            <a:ext cx="1236236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453FE1C2-9E91-4C24-BD74-47BCF0F2913B}" type="slidenum">
              <a:rPr lang="en-US" sz="1200" smtClean="0"/>
              <a:pPr/>
              <a:t>12</a:t>
            </a:fld>
            <a:endParaRPr lang="en-US" sz="1200" dirty="0" smtClean="0"/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7138" y="393700"/>
            <a:ext cx="7751762" cy="881063"/>
          </a:xfrm>
        </p:spPr>
        <p:txBody>
          <a:bodyPr/>
          <a:lstStyle/>
          <a:p>
            <a:pPr algn="ctr" eaLnBrk="1" hangingPunct="1"/>
            <a:r>
              <a:rPr lang="en-US" sz="5400" dirty="0" err="1" smtClean="0"/>
              <a:t>MITx</a:t>
            </a:r>
            <a:r>
              <a:rPr lang="en-US" sz="5400" dirty="0" smtClean="0"/>
              <a:t> site:</a:t>
            </a:r>
            <a:r>
              <a:rPr lang="en-US" sz="5400" dirty="0" smtClean="0">
                <a:solidFill>
                  <a:schemeClr val="accent5">
                    <a:lumMod val="50000"/>
                  </a:schemeClr>
                </a:solidFill>
              </a:rPr>
              <a:t> 6.042r</a:t>
            </a:r>
          </a:p>
        </p:txBody>
      </p:sp>
      <p:graphicFrame>
        <p:nvGraphicFramePr>
          <p:cNvPr id="2051" name="Object 4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" name="Equation" r:id="rId4" imgW="914400" imgH="215640" progId="Equation.3">
                  <p:embed/>
                </p:oleObj>
              </mc:Choice>
              <mc:Fallback>
                <p:oleObj name="Equation" r:id="rId4" imgW="91440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5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8" name="Equation" r:id="rId6" imgW="914400" imgH="215640" progId="Equation.3">
                  <p:embed/>
                </p:oleObj>
              </mc:Choice>
              <mc:Fallback>
                <p:oleObj name="Equation" r:id="rId6" imgW="91440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Text Box 6"/>
          <p:cNvSpPr txBox="1">
            <a:spLocks noChangeArrowheads="1"/>
          </p:cNvSpPr>
          <p:nvPr/>
        </p:nvSpPr>
        <p:spPr bwMode="auto">
          <a:xfrm>
            <a:off x="4251325" y="2457450"/>
            <a:ext cx="184150" cy="5794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056" name="Text Box 7"/>
          <p:cNvSpPr txBox="1">
            <a:spLocks noChangeArrowheads="1"/>
          </p:cNvSpPr>
          <p:nvPr/>
        </p:nvSpPr>
        <p:spPr bwMode="auto">
          <a:xfrm>
            <a:off x="304800" y="1358901"/>
            <a:ext cx="8559799" cy="5078313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 algn="l"/>
            <a:r>
              <a:rPr lang="en-US" sz="5400" dirty="0" smtClean="0">
                <a:solidFill>
                  <a:srgbClr val="077F15"/>
                </a:solidFill>
                <a:latin typeface="Comic Sans MS" pitchFamily="66" charset="0"/>
              </a:rPr>
              <a:t>Register </a:t>
            </a:r>
            <a:r>
              <a:rPr lang="en-US" sz="5400" dirty="0" smtClean="0">
                <a:latin typeface="Comic Sans MS" pitchFamily="66" charset="0"/>
              </a:rPr>
              <a:t>for session</a:t>
            </a:r>
          </a:p>
          <a:p>
            <a:pPr algn="l"/>
            <a:r>
              <a:rPr lang="en-US" sz="5400" dirty="0" smtClean="0">
                <a:latin typeface="Comic Sans MS" pitchFamily="66" charset="0"/>
              </a:rPr>
              <a:t>assignment by</a:t>
            </a:r>
            <a:r>
              <a:rPr lang="en-US" sz="5400" dirty="0" smtClean="0">
                <a:solidFill>
                  <a:srgbClr val="FF0000"/>
                </a:solidFill>
                <a:latin typeface="Comic Sans MS" pitchFamily="66" charset="0"/>
              </a:rPr>
              <a:t>   </a:t>
            </a:r>
          </a:p>
          <a:p>
            <a:r>
              <a:rPr lang="en-US" sz="5400" dirty="0" smtClean="0">
                <a:solidFill>
                  <a:srgbClr val="FF0000"/>
                </a:solidFill>
                <a:latin typeface="Comic Sans MS" pitchFamily="66" charset="0"/>
              </a:rPr>
              <a:t>Friday midnight</a:t>
            </a:r>
            <a:endParaRPr lang="en-US" sz="5400" dirty="0">
              <a:solidFill>
                <a:srgbClr val="FF0000"/>
              </a:solidFill>
              <a:latin typeface="Comic Sans MS" pitchFamily="66" charset="0"/>
            </a:endParaRPr>
          </a:p>
          <a:p>
            <a:pPr algn="l"/>
            <a:r>
              <a:rPr lang="en-US" sz="5400" dirty="0" smtClean="0">
                <a:latin typeface="Comic Sans MS" pitchFamily="66" charset="0"/>
              </a:rPr>
              <a:t>     (find link on Stellar)</a:t>
            </a:r>
            <a:endParaRPr lang="en-US" sz="5400" dirty="0" smtClean="0">
              <a:solidFill>
                <a:srgbClr val="FF0000"/>
              </a:solidFill>
              <a:latin typeface="Comic Sans MS" pitchFamily="66" charset="0"/>
            </a:endParaRPr>
          </a:p>
          <a:p>
            <a:pPr algn="l"/>
            <a:r>
              <a:rPr lang="en-US" sz="5400" dirty="0" smtClean="0">
                <a:latin typeface="Comic Sans MS" pitchFamily="66" charset="0"/>
              </a:rPr>
              <a:t>site has </a:t>
            </a:r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videos</a:t>
            </a:r>
            <a:r>
              <a:rPr lang="en-US" sz="54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, slides</a:t>
            </a:r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,</a:t>
            </a:r>
          </a:p>
          <a:p>
            <a:pPr algn="l"/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online questions</a:t>
            </a:r>
            <a:endParaRPr lang="en-US" sz="54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Session/Table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2908300"/>
            <a:ext cx="7645400" cy="1041400"/>
          </a:xfrm>
        </p:spPr>
        <p:txBody>
          <a:bodyPr/>
          <a:lstStyle/>
          <a:p>
            <a:pPr marL="0" indent="0">
              <a:buNone/>
            </a:pPr>
            <a:r>
              <a:rPr lang="en-US" sz="4400" b="1" dirty="0" smtClean="0">
                <a:solidFill>
                  <a:srgbClr val="0000FF"/>
                </a:solidFill>
                <a:latin typeface="Courier New"/>
                <a:cs typeface="Courier New"/>
                <a:hlinkClick r:id="rId2"/>
              </a:rPr>
              <a:t>604</a:t>
            </a:r>
            <a:r>
              <a:rPr lang="en-US" sz="4400" b="1" dirty="0" smtClean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  <a:hlinkClick r:id="rId2"/>
              </a:rPr>
              <a:t>2-webmaster@mit.ed</a:t>
            </a:r>
            <a:r>
              <a:rPr lang="en-US" sz="4400" b="1" dirty="0" smtClean="0">
                <a:solidFill>
                  <a:srgbClr val="0000FF"/>
                </a:solidFill>
                <a:latin typeface="Courier New"/>
                <a:cs typeface="Courier New"/>
                <a:hlinkClick r:id="rId2"/>
              </a:rPr>
              <a:t>u</a:t>
            </a:r>
            <a:endParaRPr lang="en-US" sz="4400" b="1" dirty="0" smtClean="0">
              <a:solidFill>
                <a:srgbClr val="0000FF"/>
              </a:solidFill>
              <a:latin typeface="Courier New"/>
              <a:cs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9619" y="6553200"/>
            <a:ext cx="1234382" cy="30777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9A106780-21EA-4C13-B4C5-F962BEA7B00B}" type="slidenum">
              <a:rPr lang="en-US" sz="1200" smtClean="0"/>
              <a:pPr>
                <a:defRPr/>
              </a:pPr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6517967"/>
      </p:ext>
    </p:extLst>
  </p:cSld>
  <p:clrMapOvr>
    <a:masterClrMapping/>
  </p:clrMapOvr>
  <p:transition xmlns:p14="http://schemas.microsoft.com/office/powerpoint/2010/main" spd="slow" advClick="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Text Box 7"/>
          <p:cNvSpPr txBox="1">
            <a:spLocks noChangeArrowheads="1"/>
          </p:cNvSpPr>
          <p:nvPr/>
        </p:nvSpPr>
        <p:spPr bwMode="auto">
          <a:xfrm>
            <a:off x="84668" y="1532451"/>
            <a:ext cx="8983133" cy="4524315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4800" dirty="0" smtClean="0">
                <a:solidFill>
                  <a:srgbClr val="000000"/>
                </a:solidFill>
                <a:latin typeface="Comic Sans MS" pitchFamily="66" charset="0"/>
              </a:rPr>
              <a:t>     For</a:t>
            </a:r>
            <a:r>
              <a:rPr lang="en-US" sz="4800" dirty="0" smtClean="0">
                <a:solidFill>
                  <a:srgbClr val="0000FF"/>
                </a:solidFill>
                <a:latin typeface="Comic Sans MS" pitchFamily="66" charset="0"/>
              </a:rPr>
              <a:t> Friday:</a:t>
            </a:r>
            <a:endParaRPr lang="en-US" sz="4800" dirty="0" smtClean="0">
              <a:latin typeface="Comic Sans MS" pitchFamily="66" charset="0"/>
            </a:endParaRPr>
          </a:p>
          <a:p>
            <a:pPr algn="l">
              <a:buFont typeface="Arial" pitchFamily="34" charset="0"/>
              <a:buChar char="•"/>
              <a:defRPr/>
            </a:pPr>
            <a:r>
              <a:rPr lang="en-US" sz="4800" dirty="0" smtClean="0">
                <a:latin typeface="Comic Sans MS" pitchFamily="66" charset="0"/>
              </a:rPr>
              <a:t> </a:t>
            </a:r>
            <a:r>
              <a:rPr lang="en-US" sz="4800" dirty="0" err="1" smtClean="0">
                <a:latin typeface="Comic Sans MS" pitchFamily="66" charset="0"/>
              </a:rPr>
              <a:t>Courseinfo</a:t>
            </a:r>
            <a:r>
              <a:rPr lang="en-US" sz="4800" dirty="0" smtClean="0">
                <a:latin typeface="Comic Sans MS" pitchFamily="66" charset="0"/>
              </a:rPr>
              <a:t> </a:t>
            </a:r>
            <a:r>
              <a:rPr lang="en-US" sz="4800" dirty="0">
                <a:latin typeface="Comic Sans MS" pitchFamily="66" charset="0"/>
              </a:rPr>
              <a:t>on web </a:t>
            </a:r>
            <a:r>
              <a:rPr lang="en-US" sz="4800" dirty="0" smtClean="0">
                <a:latin typeface="Comic Sans MS" pitchFamily="66" charset="0"/>
              </a:rPr>
              <a:t>page</a:t>
            </a:r>
            <a:endParaRPr lang="en-US" sz="4800" dirty="0">
              <a:solidFill>
                <a:schemeClr val="accent5">
                  <a:lumMod val="50000"/>
                </a:schemeClr>
              </a:solidFill>
              <a:latin typeface="Comic Sans MS" pitchFamily="66" charset="0"/>
            </a:endParaRPr>
          </a:p>
          <a:p>
            <a:pPr algn="l">
              <a:buFont typeface="Arial" pitchFamily="34" charset="0"/>
              <a:buChar char="•"/>
              <a:defRPr/>
            </a:pPr>
            <a:r>
              <a:rPr lang="en-US" sz="4800" dirty="0" smtClean="0">
                <a:latin typeface="Comic Sans MS" pitchFamily="66" charset="0"/>
              </a:rPr>
              <a:t> Text Chapter 1; slides/videos</a:t>
            </a:r>
            <a:endParaRPr lang="en-US" sz="4800" dirty="0" smtClean="0">
              <a:solidFill>
                <a:srgbClr val="000000"/>
              </a:solidFill>
              <a:latin typeface="Comic Sans MS" pitchFamily="66" charset="0"/>
            </a:endParaRPr>
          </a:p>
          <a:p>
            <a:pPr algn="l">
              <a:defRPr/>
            </a:pPr>
            <a:r>
              <a:rPr lang="en-US" sz="4800" dirty="0" smtClean="0">
                <a:solidFill>
                  <a:srgbClr val="000000"/>
                </a:solidFill>
                <a:latin typeface="Comic Sans MS" pitchFamily="66" charset="0"/>
              </a:rPr>
              <a:t>     </a:t>
            </a:r>
            <a:r>
              <a:rPr lang="en-US" sz="4800" dirty="0" smtClean="0">
                <a:solidFill>
                  <a:srgbClr val="0000FF"/>
                </a:solidFill>
                <a:latin typeface="Comic Sans MS" pitchFamily="66" charset="0"/>
              </a:rPr>
              <a:t>Next week:</a:t>
            </a:r>
            <a:r>
              <a:rPr lang="en-US" sz="4800" dirty="0" smtClean="0">
                <a:solidFill>
                  <a:srgbClr val="000000"/>
                </a:solidFill>
                <a:latin typeface="Comic Sans MS" pitchFamily="66" charset="0"/>
              </a:rPr>
              <a:t> slides/videos &amp;</a:t>
            </a:r>
            <a:endParaRPr lang="en-US" sz="4800" dirty="0" smtClean="0">
              <a:solidFill>
                <a:srgbClr val="0000FF"/>
              </a:solidFill>
              <a:latin typeface="Comic Sans MS" pitchFamily="66" charset="0"/>
            </a:endParaRPr>
          </a:p>
          <a:p>
            <a:pPr algn="l">
              <a:buFont typeface="Arial" pitchFamily="34" charset="0"/>
              <a:buChar char="•"/>
              <a:defRPr/>
            </a:pPr>
            <a:r>
              <a:rPr lang="en-US" sz="4800" dirty="0" smtClean="0">
                <a:latin typeface="Comic Sans MS" pitchFamily="66" charset="0"/>
              </a:rPr>
              <a:t> Ch. </a:t>
            </a:r>
            <a:r>
              <a:rPr lang="en-US" sz="4800" dirty="0">
                <a:latin typeface="Comic Sans MS" pitchFamily="66" charset="0"/>
              </a:rPr>
              <a:t>2 </a:t>
            </a:r>
            <a:r>
              <a:rPr lang="en-US" sz="4800" dirty="0" smtClean="0">
                <a:latin typeface="Comic Sans MS" pitchFamily="66" charset="0"/>
              </a:rPr>
              <a:t>parts for</a:t>
            </a:r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 Monday</a:t>
            </a:r>
            <a:endParaRPr lang="en-US" sz="4800" dirty="0">
              <a:solidFill>
                <a:srgbClr val="000000"/>
              </a:solidFill>
              <a:latin typeface="Comic Sans MS" pitchFamily="66" charset="0"/>
            </a:endParaRPr>
          </a:p>
          <a:p>
            <a:pPr algn="l">
              <a:buFont typeface="Arial"/>
              <a:buChar char="•"/>
              <a:defRPr/>
            </a:pPr>
            <a:r>
              <a:rPr lang="en-US" sz="4800" dirty="0">
                <a:latin typeface="Comic Sans MS" pitchFamily="66" charset="0"/>
              </a:rPr>
              <a:t> Ch. 3 </a:t>
            </a:r>
            <a:r>
              <a:rPr lang="en-US" sz="4800" dirty="0" smtClean="0">
                <a:latin typeface="Comic Sans MS" pitchFamily="66" charset="0"/>
              </a:rPr>
              <a:t>parts for </a:t>
            </a:r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Wed, Fri</a:t>
            </a:r>
            <a:endParaRPr lang="en-US" sz="4800" dirty="0">
              <a:latin typeface="Comic Sans MS" pitchFamily="66" charset="0"/>
            </a:endParaRPr>
          </a:p>
        </p:txBody>
      </p:sp>
      <p:sp>
        <p:nvSpPr>
          <p:cNvPr id="307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9619" y="6553200"/>
            <a:ext cx="123438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4D204BE9-2F10-477E-9517-5A472BD6B7C3}" type="slidenum">
              <a:rPr lang="en-US" sz="1200" smtClean="0"/>
              <a:pPr/>
              <a:t>14</a:t>
            </a:fld>
            <a:endParaRPr lang="en-US" sz="1200" dirty="0" smtClean="0"/>
          </a:p>
        </p:txBody>
      </p:sp>
      <p:sp>
        <p:nvSpPr>
          <p:cNvPr id="30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16063" y="319088"/>
            <a:ext cx="6484937" cy="11239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 smtClean="0">
                <a:solidFill>
                  <a:schemeClr val="tx1"/>
                </a:solidFill>
              </a:rPr>
              <a:t>Reading Assignment</a:t>
            </a:r>
          </a:p>
        </p:txBody>
      </p:sp>
      <p:graphicFrame>
        <p:nvGraphicFramePr>
          <p:cNvPr id="3075" name="Object 4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" name="Equation" r:id="rId4" imgW="914400" imgH="215640" progId="Equation.3">
                  <p:embed/>
                </p:oleObj>
              </mc:Choice>
              <mc:Fallback>
                <p:oleObj name="Equation" r:id="rId4" imgW="91440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" name="Text Box 6"/>
          <p:cNvSpPr txBox="1">
            <a:spLocks noChangeArrowheads="1"/>
          </p:cNvSpPr>
          <p:nvPr/>
        </p:nvSpPr>
        <p:spPr bwMode="auto">
          <a:xfrm>
            <a:off x="4251325" y="2457450"/>
            <a:ext cx="184150" cy="5794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840339" y="6553200"/>
            <a:ext cx="130366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3930B7C9-902D-4F92-8BB5-73317A21B3E6}" type="slidenum">
              <a:rPr lang="en-US" sz="1200" smtClean="0"/>
              <a:pPr/>
              <a:t>15</a:t>
            </a:fld>
            <a:endParaRPr lang="en-US" sz="1200" dirty="0" smtClean="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11275" y="938214"/>
            <a:ext cx="7441334" cy="1129578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CB21DD"/>
                </a:solidFill>
              </a:rPr>
              <a:t>Active learning in Teams</a:t>
            </a:r>
          </a:p>
        </p:txBody>
      </p:sp>
      <p:sp>
        <p:nvSpPr>
          <p:cNvPr id="24580" name="Text Box 8"/>
          <p:cNvSpPr txBox="1">
            <a:spLocks noChangeArrowheads="1"/>
          </p:cNvSpPr>
          <p:nvPr/>
        </p:nvSpPr>
        <p:spPr bwMode="auto">
          <a:xfrm>
            <a:off x="228600" y="1866900"/>
            <a:ext cx="8636000" cy="3785652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 algn="l"/>
            <a:r>
              <a:rPr lang="en-US" sz="4800" dirty="0" smtClean="0">
                <a:latin typeface="Comic Sans MS" pitchFamily="66" charset="0"/>
              </a:rPr>
              <a:t>    MWF </a:t>
            </a:r>
            <a:r>
              <a:rPr lang="en-US" sz="4800" dirty="0">
                <a:latin typeface="Comic Sans MS" pitchFamily="66" charset="0"/>
              </a:rPr>
              <a:t>1.5 hour </a:t>
            </a:r>
            <a:r>
              <a:rPr lang="en-US" sz="4800" dirty="0" smtClean="0">
                <a:latin typeface="Comic Sans MS" pitchFamily="66" charset="0"/>
              </a:rPr>
              <a:t>sessions:</a:t>
            </a:r>
            <a:endParaRPr lang="en-US" sz="4800" dirty="0">
              <a:latin typeface="Comic Sans MS" pitchFamily="66" charset="0"/>
            </a:endParaRPr>
          </a:p>
          <a:p>
            <a:pPr marL="685800" lvl="1" indent="-685800" algn="l">
              <a:buFont typeface="Arial"/>
              <a:buChar char="•"/>
            </a:pPr>
            <a:r>
              <a:rPr lang="en-US" sz="4800" dirty="0" smtClean="0">
                <a:latin typeface="Comic Sans MS" pitchFamily="66" charset="0"/>
              </a:rPr>
              <a:t>Teams </a:t>
            </a:r>
            <a:r>
              <a:rPr lang="en-US" sz="4800" dirty="0">
                <a:latin typeface="Comic Sans MS" pitchFamily="66" charset="0"/>
              </a:rPr>
              <a:t>of </a:t>
            </a:r>
            <a:r>
              <a:rPr lang="en-US" sz="4800" dirty="0" smtClean="0">
                <a:latin typeface="Comic Sans MS" pitchFamily="66" charset="0"/>
              </a:rPr>
              <a:t>same 6</a:t>
            </a:r>
            <a:r>
              <a:rPr lang="en-US" sz="4800" dirty="0">
                <a:latin typeface="Comic Sans MS" pitchFamily="66" charset="0"/>
              </a:rPr>
              <a:t>—8 </a:t>
            </a:r>
            <a:r>
              <a:rPr lang="en-US" sz="4800" dirty="0" smtClean="0">
                <a:latin typeface="Comic Sans MS" pitchFamily="66" charset="0"/>
              </a:rPr>
              <a:t>students with </a:t>
            </a:r>
            <a:r>
              <a:rPr lang="en-US" sz="4800" dirty="0">
                <a:latin typeface="Comic Sans MS" pitchFamily="66" charset="0"/>
              </a:rPr>
              <a:t>Team Coach.</a:t>
            </a:r>
          </a:p>
          <a:p>
            <a:pPr marL="685800" lvl="1" indent="-685800" algn="l">
              <a:buFont typeface="Arial"/>
              <a:buChar char="•"/>
            </a:pPr>
            <a:r>
              <a:rPr lang="en-US" sz="4800" dirty="0" smtClean="0">
                <a:latin typeface="Comic Sans MS" pitchFamily="66" charset="0"/>
              </a:rPr>
              <a:t>Team learning through problem</a:t>
            </a:r>
            <a:r>
              <a:rPr lang="en-US" sz="4800" dirty="0">
                <a:latin typeface="Comic Sans MS" pitchFamily="66" charset="0"/>
              </a:rPr>
              <a:t>s</a:t>
            </a:r>
            <a:r>
              <a:rPr lang="en-US" sz="4800" dirty="0" smtClean="0">
                <a:latin typeface="Comic Sans MS" pitchFamily="66" charset="0"/>
              </a:rPr>
              <a:t> &amp; discussion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447800" y="304800"/>
            <a:ext cx="754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/>
              <a:t>How the Class Works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fade thruBlk="1"/>
      </p:transition>
    </mc:Choice>
    <mc:Fallback xmlns="">
      <p:transition xmlns:p14="http://schemas.microsoft.com/office/powerpoint/2010/main" spd="slow" advClick="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Class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237" y="1773765"/>
            <a:ext cx="8961963" cy="3255435"/>
          </a:xfrm>
        </p:spPr>
        <p:txBody>
          <a:bodyPr/>
          <a:lstStyle/>
          <a:p>
            <a:r>
              <a:rPr lang="en-US" sz="4000" dirty="0" smtClean="0">
                <a:solidFill>
                  <a:srgbClr val="CB21DD"/>
                </a:solidFill>
              </a:rPr>
              <a:t>required attendance</a:t>
            </a:r>
          </a:p>
          <a:p>
            <a:r>
              <a:rPr lang="en-US" sz="4000" dirty="0" smtClean="0">
                <a:solidFill>
                  <a:srgbClr val="0000FF"/>
                </a:solidFill>
              </a:rPr>
              <a:t>videos, online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problems</a:t>
            </a:r>
            <a:r>
              <a:rPr lang="en-US" sz="4000" dirty="0" smtClean="0"/>
              <a:t> most days</a:t>
            </a:r>
          </a:p>
          <a:p>
            <a:r>
              <a:rPr lang="en-US" sz="4000" dirty="0" smtClean="0">
                <a:solidFill>
                  <a:srgbClr val="CB21DD"/>
                </a:solidFill>
              </a:rPr>
              <a:t>four</a:t>
            </a:r>
            <a:r>
              <a:rPr lang="en-US" sz="4000" dirty="0" smtClean="0">
                <a:solidFill>
                  <a:srgbClr val="0000FF"/>
                </a:solidFill>
              </a:rPr>
              <a:t> 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90 min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. evening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B61CC7"/>
                </a:solidFill>
              </a:rPr>
              <a:t>midterms</a:t>
            </a:r>
            <a:endParaRPr lang="en-US" sz="4000" dirty="0">
              <a:solidFill>
                <a:srgbClr val="B61CC7"/>
              </a:solidFill>
            </a:endParaRPr>
          </a:p>
          <a:p>
            <a:r>
              <a:rPr lang="en-US" sz="4000" dirty="0" err="1" smtClean="0">
                <a:solidFill>
                  <a:srgbClr val="0000E5"/>
                </a:solidFill>
              </a:rPr>
              <a:t>psets</a:t>
            </a:r>
            <a:r>
              <a:rPr lang="en-US" sz="4000" dirty="0">
                <a:solidFill>
                  <a:srgbClr val="0000E5"/>
                </a:solidFill>
              </a:rPr>
              <a:t>: weekly </a:t>
            </a:r>
            <a:r>
              <a:rPr lang="en-US" sz="4000" dirty="0" smtClean="0">
                <a:solidFill>
                  <a:srgbClr val="0000E5"/>
                </a:solidFill>
              </a:rPr>
              <a:t>(not midterm weeks) </a:t>
            </a:r>
            <a:endParaRPr lang="en-US" sz="4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864985" y="6553200"/>
            <a:ext cx="1279016" cy="30777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9A106780-21EA-4C13-B4C5-F962BEA7B00B}" type="slidenum">
              <a:rPr lang="en-US" sz="1200" smtClean="0"/>
              <a:pPr>
                <a:defRPr/>
              </a:pPr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0953727"/>
      </p:ext>
    </p:extLst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Class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037" y="1494365"/>
            <a:ext cx="8771463" cy="3826935"/>
          </a:xfrm>
        </p:spPr>
        <p:txBody>
          <a:bodyPr/>
          <a:lstStyle/>
          <a:p>
            <a:r>
              <a:rPr lang="en-US" sz="4000" dirty="0" smtClean="0">
                <a:solidFill>
                  <a:srgbClr val="CB21DD"/>
                </a:solidFill>
              </a:rPr>
              <a:t>required attendance</a:t>
            </a:r>
          </a:p>
          <a:p>
            <a:r>
              <a:rPr lang="en-US" sz="4000" dirty="0" smtClean="0">
                <a:solidFill>
                  <a:srgbClr val="0000FF"/>
                </a:solidFill>
              </a:rPr>
              <a:t>videos, online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problems</a:t>
            </a:r>
            <a:r>
              <a:rPr lang="en-US" sz="4000" dirty="0" smtClean="0"/>
              <a:t> most days</a:t>
            </a:r>
          </a:p>
          <a:p>
            <a:r>
              <a:rPr lang="en-US" sz="4000" dirty="0" smtClean="0">
                <a:solidFill>
                  <a:srgbClr val="CB21DD"/>
                </a:solidFill>
              </a:rPr>
              <a:t>four</a:t>
            </a:r>
            <a:r>
              <a:rPr lang="en-US" sz="4000" dirty="0" smtClean="0">
                <a:solidFill>
                  <a:srgbClr val="0000FF"/>
                </a:solidFill>
              </a:rPr>
              <a:t> 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90 min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. evening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B61CC7"/>
                </a:solidFill>
              </a:rPr>
              <a:t>midterms</a:t>
            </a:r>
            <a:endParaRPr lang="en-US" sz="4000" dirty="0">
              <a:solidFill>
                <a:srgbClr val="B61CC7"/>
              </a:solidFill>
            </a:endParaRPr>
          </a:p>
          <a:p>
            <a:r>
              <a:rPr lang="en-US" sz="4000" dirty="0" err="1" smtClean="0">
                <a:solidFill>
                  <a:srgbClr val="0000E5"/>
                </a:solidFill>
              </a:rPr>
              <a:t>psets</a:t>
            </a:r>
            <a:r>
              <a:rPr lang="en-US" sz="4000" dirty="0">
                <a:solidFill>
                  <a:srgbClr val="0000E5"/>
                </a:solidFill>
              </a:rPr>
              <a:t>: weekly </a:t>
            </a:r>
            <a:r>
              <a:rPr lang="en-US" sz="4000" dirty="0" smtClean="0">
                <a:solidFill>
                  <a:srgbClr val="0000E5"/>
                </a:solidFill>
              </a:rPr>
              <a:t>(not midterm weeks) </a:t>
            </a:r>
            <a:r>
              <a:rPr lang="en-US" sz="4000" dirty="0" smtClean="0"/>
              <a:t> </a:t>
            </a:r>
          </a:p>
          <a:p>
            <a:r>
              <a:rPr lang="en-US" sz="4000" dirty="0" smtClean="0">
                <a:solidFill>
                  <a:srgbClr val="0000FF"/>
                </a:solidFill>
              </a:rPr>
              <a:t>comment</a:t>
            </a:r>
            <a:r>
              <a:rPr lang="en-US" sz="4000" dirty="0" smtClean="0"/>
              <a:t> </a:t>
            </a:r>
            <a:r>
              <a:rPr lang="en-US" sz="4000" dirty="0"/>
              <a:t>in </a:t>
            </a:r>
            <a:r>
              <a:rPr lang="en-US" sz="4000" dirty="0" smtClean="0"/>
              <a:t>Piazza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864985" y="6553200"/>
            <a:ext cx="1279016" cy="30777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9A106780-21EA-4C13-B4C5-F962BEA7B00B}" type="slidenum">
              <a:rPr lang="en-US" sz="1200" smtClean="0"/>
              <a:pPr>
                <a:defRPr/>
              </a:pPr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69829212"/>
      </p:ext>
    </p:extLst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62242" y="6578600"/>
            <a:ext cx="981759" cy="276999"/>
          </a:xfrm>
        </p:spPr>
        <p:txBody>
          <a:bodyPr/>
          <a:lstStyle/>
          <a:p>
            <a:pPr>
              <a:defRPr/>
            </a:pPr>
            <a:r>
              <a:rPr lang="en-US" sz="1200" dirty="0" smtClean="0"/>
              <a:t>welcome.</a:t>
            </a:r>
            <a:fld id="{DB6F0ED6-FEF5-4C9C-B1CC-29B47EC66FAA}" type="slidenum">
              <a:rPr lang="en-US" sz="1200" smtClean="0"/>
              <a:pPr>
                <a:defRPr/>
              </a:pPr>
              <a:t>18</a:t>
            </a:fld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43401" y="1433073"/>
            <a:ext cx="890746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 smtClean="0">
                <a:latin typeface="Comic Sans MS" pitchFamily="66" charset="0"/>
              </a:rPr>
              <a:t>The </a:t>
            </a:r>
            <a:r>
              <a:rPr lang="en-US" sz="4400" dirty="0" smtClean="0">
                <a:solidFill>
                  <a:srgbClr val="008000"/>
                </a:solidFill>
                <a:latin typeface="Comic Sans MS" pitchFamily="66" charset="0"/>
              </a:rPr>
              <a:t>good</a:t>
            </a:r>
            <a:r>
              <a:rPr lang="en-US" sz="4400" dirty="0" smtClean="0">
                <a:latin typeface="Comic Sans MS" pitchFamily="66" charset="0"/>
              </a:rPr>
              <a:t> about teams: 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an efficient way to learn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fun (for many students)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like professional organizations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learn to communicate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cope with diversity</a:t>
            </a:r>
          </a:p>
          <a:p>
            <a:pPr algn="l"/>
            <a:r>
              <a:rPr lang="en-US" sz="4400" dirty="0" smtClean="0">
                <a:latin typeface="Comic Sans MS" pitchFamily="66" charset="0"/>
              </a:rPr>
              <a:t>			</a:t>
            </a:r>
            <a:r>
              <a:rPr lang="en-US" sz="4400" dirty="0" smtClean="0">
                <a:solidFill>
                  <a:srgbClr val="077F15"/>
                </a:solidFill>
                <a:latin typeface="Comic Sans MS" pitchFamily="66" charset="0"/>
              </a:rPr>
              <a:t>…</a:t>
            </a:r>
            <a:r>
              <a:rPr lang="en-US" sz="4400" dirty="0" smtClean="0">
                <a:solidFill>
                  <a:srgbClr val="008000"/>
                </a:solidFill>
                <a:latin typeface="Comic Sans MS" pitchFamily="66" charset="0"/>
              </a:rPr>
              <a:t>USUALLY</a:t>
            </a:r>
            <a:endParaRPr lang="en-US" sz="4400" dirty="0" smtClean="0">
              <a:latin typeface="Comic Sans MS" pitchFamily="66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47800" y="304798"/>
            <a:ext cx="5904037" cy="1197154"/>
          </a:xfrm>
        </p:spPr>
        <p:txBody>
          <a:bodyPr/>
          <a:lstStyle/>
          <a:p>
            <a:pPr algn="ctr"/>
            <a:r>
              <a:rPr lang="en-US" sz="4000" dirty="0" smtClean="0"/>
              <a:t>Teamwork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92828580"/>
      </p:ext>
    </p:extLst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7314" y="1348800"/>
            <a:ext cx="864852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dirty="0" smtClean="0">
                <a:latin typeface="Comic Sans MS" pitchFamily="66" charset="0"/>
              </a:rPr>
              <a:t>The </a:t>
            </a:r>
            <a:r>
              <a:rPr lang="en-US" sz="4400" dirty="0" smtClean="0">
                <a:solidFill>
                  <a:schemeClr val="accent2"/>
                </a:solidFill>
                <a:latin typeface="Comic Sans MS" pitchFamily="66" charset="0"/>
              </a:rPr>
              <a:t>bad</a:t>
            </a:r>
            <a:r>
              <a:rPr lang="en-US" sz="4400" dirty="0" smtClean="0">
                <a:latin typeface="Comic Sans MS" pitchFamily="66" charset="0"/>
              </a:rPr>
              <a:t> about teams: 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must be there 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unremitting</a:t>
            </a:r>
          </a:p>
          <a:p>
            <a:r>
              <a:rPr lang="en-US" sz="4400" dirty="0" smtClean="0">
                <a:solidFill>
                  <a:srgbClr val="006600"/>
                </a:solidFill>
                <a:latin typeface="Comic Sans MS" pitchFamily="66" charset="0"/>
              </a:rPr>
              <a:t>         and sometimes:</a:t>
            </a:r>
            <a:endParaRPr lang="en-US" sz="4400" dirty="0" smtClean="0">
              <a:latin typeface="Comic Sans MS" pitchFamily="66" charset="0"/>
            </a:endParaRPr>
          </a:p>
          <a:p>
            <a:pPr marL="1028700" lvl="1" indent="-571500">
              <a:buFont typeface="Wingdings" charset="2"/>
              <a:buChar char="§"/>
            </a:pPr>
            <a:r>
              <a:rPr lang="en-US" sz="4400" dirty="0" smtClean="0">
                <a:latin typeface="Comic Sans MS" pitchFamily="66" charset="0"/>
              </a:rPr>
              <a:t>very strong are slowed down</a:t>
            </a:r>
          </a:p>
          <a:p>
            <a:pPr marL="1028700" lvl="1" indent="-571500">
              <a:buFont typeface="Wingdings" charset="2"/>
              <a:buChar char="§"/>
            </a:pPr>
            <a:r>
              <a:rPr lang="en-US" sz="4400" dirty="0" smtClean="0">
                <a:latin typeface="Comic Sans MS" pitchFamily="66" charset="0"/>
              </a:rPr>
              <a:t>very weak left behind</a:t>
            </a:r>
          </a:p>
          <a:p>
            <a:pPr marL="1028700" lvl="1" indent="-571500">
              <a:buFont typeface="Wingdings" charset="2"/>
              <a:buChar char="§"/>
            </a:pPr>
            <a:r>
              <a:rPr lang="en-US" sz="4400" dirty="0" smtClean="0">
                <a:latin typeface="Comic Sans MS" pitchFamily="66" charset="0"/>
              </a:rPr>
              <a:t>deal with unpleasant people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95519" y="1950323"/>
            <a:ext cx="2931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CB21DD"/>
                </a:solidFill>
                <a:latin typeface="Comic Sans MS" pitchFamily="66" charset="0"/>
              </a:rPr>
              <a:t>prepared!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304798"/>
            <a:ext cx="5904037" cy="1197154"/>
          </a:xfrm>
        </p:spPr>
        <p:txBody>
          <a:bodyPr/>
          <a:lstStyle/>
          <a:p>
            <a:pPr algn="ctr"/>
            <a:r>
              <a:rPr lang="en-US" sz="4000" dirty="0" smtClean="0"/>
              <a:t>Teamwork</a:t>
            </a:r>
            <a:endParaRPr lang="en-US" sz="4000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62242" y="6578600"/>
            <a:ext cx="981759" cy="276999"/>
          </a:xfrm>
        </p:spPr>
        <p:txBody>
          <a:bodyPr/>
          <a:lstStyle/>
          <a:p>
            <a:pPr>
              <a:defRPr/>
            </a:pPr>
            <a:r>
              <a:rPr lang="en-US" sz="1200" dirty="0" smtClean="0"/>
              <a:t>welcome.</a:t>
            </a:r>
            <a:fld id="{DB6F0ED6-FEF5-4C9C-B1CC-29B47EC66FAA}" type="slidenum">
              <a:rPr lang="en-US" sz="1200" smtClean="0"/>
              <a:pPr>
                <a:defRPr/>
              </a:pPr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8118058"/>
      </p:ext>
    </p:extLst>
  </p:cSld>
  <p:clrMapOvr>
    <a:masterClrMapping/>
  </p:clrMapOvr>
  <p:transition xmlns:p14="http://schemas.microsoft.com/office/powerpoint/2010/main" spd="slow" advClick="0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34265" y="6553200"/>
            <a:ext cx="1209736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927A8356-297C-42F1-B0D2-25D25A26288A}" type="slidenum">
              <a:rPr lang="en-US" sz="1200" smtClean="0"/>
              <a:pPr/>
              <a:t>2</a:t>
            </a:fld>
            <a:endParaRPr lang="en-US" sz="1200" dirty="0" smtClean="0"/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304800"/>
            <a:ext cx="8001000" cy="1219200"/>
          </a:xfrm>
        </p:spPr>
        <p:txBody>
          <a:bodyPr/>
          <a:lstStyle/>
          <a:p>
            <a:pPr algn="ctr" eaLnBrk="1" hangingPunct="1"/>
            <a:r>
              <a:rPr lang="en-US" sz="3200" i="1" dirty="0" smtClean="0"/>
              <a:t>Mathematics for Computer Science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sz="3200" dirty="0" smtClean="0">
                <a:solidFill>
                  <a:srgbClr val="137117"/>
                </a:solidFill>
              </a:rPr>
              <a:t>6.042J/18.062J</a:t>
            </a:r>
            <a:endParaRPr lang="en-US" sz="2800" dirty="0" smtClean="0">
              <a:solidFill>
                <a:srgbClr val="008380"/>
              </a:solidFill>
            </a:endParaRPr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7801" y="1754179"/>
            <a:ext cx="8839199" cy="3541721"/>
          </a:xfrm>
        </p:spPr>
        <p:txBody>
          <a:bodyPr/>
          <a:lstStyle/>
          <a:p>
            <a:pPr eaLnBrk="1" hangingPunct="1">
              <a:defRPr/>
            </a:pPr>
            <a:r>
              <a:rPr lang="en-US" sz="6000" dirty="0">
                <a:solidFill>
                  <a:srgbClr val="0D05A7"/>
                </a:solidFill>
              </a:rPr>
              <a:t>WELCOME!...</a:t>
            </a:r>
            <a:r>
              <a:rPr lang="en-US" sz="6000" dirty="0" smtClean="0">
                <a:solidFill>
                  <a:srgbClr val="0D05A7"/>
                </a:solidFill>
              </a:rPr>
              <a:t>.</a:t>
            </a:r>
            <a:endParaRPr lang="en-US" sz="6000" b="1" dirty="0" smtClean="0"/>
          </a:p>
          <a:p>
            <a:pPr eaLnBrk="1" hangingPunct="1">
              <a:defRPr/>
            </a:pPr>
            <a:r>
              <a:rPr lang="en-US" sz="6000" b="1" dirty="0" smtClean="0"/>
              <a:t>Prof. Albert R Meyer</a:t>
            </a:r>
          </a:p>
          <a:p>
            <a:pPr eaLnBrk="1" hangingPunct="1">
              <a:defRPr/>
            </a:pPr>
            <a:endParaRPr lang="en-US" sz="6000" b="1" dirty="0" smtClean="0"/>
          </a:p>
        </p:txBody>
      </p:sp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37" name="Equation" r:id="rId4" imgW="914400" imgH="215640" progId="Equation.3">
                  <p:embed/>
                </p:oleObj>
              </mc:Choice>
              <mc:Fallback>
                <p:oleObj name="Equation" r:id="rId4" imgW="914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6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38" name="Equation" r:id="rId6" imgW="914400" imgH="215640" progId="Equation.3">
                  <p:embed/>
                </p:oleObj>
              </mc:Choice>
              <mc:Fallback>
                <p:oleObj name="Equation" r:id="rId6" imgW="914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Untitled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1188" y="4064854"/>
            <a:ext cx="2600514" cy="185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79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 advClick="0">
        <p:fade/>
      </p:transition>
    </mc:Choice>
    <mc:Fallback>
      <p:transition xmlns:p14="http://schemas.microsoft.com/office/powerpoint/2010/main" spd="med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47800" y="304798"/>
            <a:ext cx="5904037" cy="1197154"/>
          </a:xfrm>
        </p:spPr>
        <p:txBody>
          <a:bodyPr/>
          <a:lstStyle/>
          <a:p>
            <a:pPr algn="ctr"/>
            <a:r>
              <a:rPr lang="en-US" sz="4000" dirty="0" smtClean="0"/>
              <a:t>Teamwork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90501" y="1447800"/>
            <a:ext cx="8788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dirty="0" smtClean="0">
                <a:latin typeface="Comic Sans MS" pitchFamily="66" charset="0"/>
              </a:rPr>
              <a:t>Your </a:t>
            </a:r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team coach</a:t>
            </a:r>
            <a:r>
              <a:rPr lang="en-US" sz="6000" dirty="0" smtClean="0">
                <a:latin typeface="Comic Sans MS" pitchFamily="66" charset="0"/>
              </a:rPr>
              <a:t> will be working to bring out the </a:t>
            </a:r>
            <a:r>
              <a:rPr lang="en-US" sz="6000" dirty="0" smtClean="0">
                <a:solidFill>
                  <a:srgbClr val="006600"/>
                </a:solidFill>
                <a:latin typeface="Comic Sans MS" pitchFamily="66" charset="0"/>
              </a:rPr>
              <a:t>good</a:t>
            </a:r>
            <a:r>
              <a:rPr lang="en-US" sz="6000" dirty="0" smtClean="0">
                <a:latin typeface="Comic Sans MS" pitchFamily="66" charset="0"/>
              </a:rPr>
              <a:t> and control the </a:t>
            </a:r>
            <a:r>
              <a:rPr lang="en-US" sz="6000" dirty="0" smtClean="0">
                <a:solidFill>
                  <a:srgbClr val="FF0000"/>
                </a:solidFill>
                <a:latin typeface="Comic Sans MS" pitchFamily="66" charset="0"/>
              </a:rPr>
              <a:t>bad</a:t>
            </a:r>
          </a:p>
          <a:p>
            <a:pPr algn="l"/>
            <a:r>
              <a:rPr lang="en-US" sz="6000" dirty="0" smtClean="0">
                <a:solidFill>
                  <a:srgbClr val="0000E5"/>
                </a:solidFill>
                <a:latin typeface="Comic Sans MS" pitchFamily="66" charset="0"/>
              </a:rPr>
              <a:t> --TAs &amp; instructor too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62242" y="6578600"/>
            <a:ext cx="981759" cy="276999"/>
          </a:xfrm>
        </p:spPr>
        <p:txBody>
          <a:bodyPr/>
          <a:lstStyle/>
          <a:p>
            <a:pPr>
              <a:defRPr/>
            </a:pPr>
            <a:r>
              <a:rPr lang="en-US" sz="1200" dirty="0" smtClean="0"/>
              <a:t>welcome.</a:t>
            </a:r>
            <a:fld id="{DB6F0ED6-FEF5-4C9C-B1CC-29B47EC66FAA}" type="slidenum">
              <a:rPr lang="en-US" sz="1200" smtClean="0"/>
              <a:pPr>
                <a:defRPr/>
              </a:pPr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1144501"/>
      </p:ext>
    </p:extLst>
  </p:cSld>
  <p:clrMapOvr>
    <a:masterClrMapping/>
  </p:clrMapOvr>
  <p:transition xmlns:p14="http://schemas.microsoft.com/office/powerpoint/2010/main" spd="slow" advClick="0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47800" y="304798"/>
            <a:ext cx="5904037" cy="1197154"/>
          </a:xfrm>
        </p:spPr>
        <p:txBody>
          <a:bodyPr/>
          <a:lstStyle/>
          <a:p>
            <a:pPr algn="ctr"/>
            <a:r>
              <a:rPr lang="en-US" sz="4000" dirty="0" smtClean="0"/>
              <a:t>Teamwork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45745" y="1282700"/>
            <a:ext cx="805568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dirty="0" smtClean="0">
                <a:latin typeface="Comic Sans MS" pitchFamily="66" charset="0"/>
              </a:rPr>
              <a:t>Team approach is</a:t>
            </a:r>
          </a:p>
          <a:p>
            <a:pPr algn="l"/>
            <a:r>
              <a:rPr lang="en-US" sz="6000" dirty="0" smtClean="0">
                <a:solidFill>
                  <a:srgbClr val="CB21DD"/>
                </a:solidFill>
                <a:latin typeface="Comic Sans MS" pitchFamily="66" charset="0"/>
              </a:rPr>
              <a:t>controversial</a:t>
            </a:r>
          </a:p>
          <a:p>
            <a:r>
              <a:rPr lang="en-US" sz="6600" dirty="0" smtClean="0">
                <a:latin typeface="Comic Sans MS" pitchFamily="66" charset="0"/>
              </a:rPr>
              <a:t>¼ love it</a:t>
            </a:r>
          </a:p>
          <a:p>
            <a:r>
              <a:rPr lang="en-US" sz="6600" dirty="0">
                <a:latin typeface="Comic Sans MS" pitchFamily="66" charset="0"/>
              </a:rPr>
              <a:t>¼ </a:t>
            </a:r>
            <a:r>
              <a:rPr lang="en-US" sz="6600" dirty="0" smtClean="0">
                <a:latin typeface="Comic Sans MS" pitchFamily="66" charset="0"/>
              </a:rPr>
              <a:t>hate it</a:t>
            </a:r>
          </a:p>
          <a:p>
            <a:r>
              <a:rPr lang="en-US" sz="6600" dirty="0" smtClean="0">
                <a:latin typeface="Comic Sans MS" pitchFamily="66" charset="0"/>
              </a:rPr>
              <a:t>½ neutral</a:t>
            </a:r>
            <a:r>
              <a:rPr lang="en-US" sz="7200" dirty="0" smtClean="0">
                <a:latin typeface="Comic Sans MS" pitchFamily="66" charset="0"/>
              </a:rPr>
              <a:t> </a:t>
            </a:r>
            <a:endParaRPr lang="en-US" sz="7200" dirty="0">
              <a:latin typeface="Comic Sans MS" pitchFamily="66" charset="0"/>
            </a:endParaRPr>
          </a:p>
          <a:p>
            <a:pPr algn="l"/>
            <a:endParaRPr lang="en-US" sz="6000" dirty="0" smtClean="0">
              <a:latin typeface="Comic Sans MS" pitchFamily="66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62242" y="6578600"/>
            <a:ext cx="981759" cy="276999"/>
          </a:xfrm>
        </p:spPr>
        <p:txBody>
          <a:bodyPr/>
          <a:lstStyle/>
          <a:p>
            <a:pPr>
              <a:defRPr/>
            </a:pPr>
            <a:r>
              <a:rPr lang="en-US" sz="1200" dirty="0" smtClean="0"/>
              <a:t>welcome.</a:t>
            </a:r>
            <a:fld id="{DB6F0ED6-FEF5-4C9C-B1CC-29B47EC66FAA}" type="slidenum">
              <a:rPr lang="en-US" sz="1200" smtClean="0"/>
              <a:pPr>
                <a:defRPr/>
              </a:pPr>
              <a:t>21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21983077"/>
      </p:ext>
    </p:extLst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47800" y="304798"/>
            <a:ext cx="5904037" cy="1197154"/>
          </a:xfrm>
        </p:spPr>
        <p:txBody>
          <a:bodyPr/>
          <a:lstStyle/>
          <a:p>
            <a:pPr algn="ctr"/>
            <a:r>
              <a:rPr lang="en-US" sz="4000" dirty="0" smtClean="0"/>
              <a:t>Teamwork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45745" y="1282700"/>
            <a:ext cx="805568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200" dirty="0" smtClean="0">
                <a:latin typeface="Comic Sans MS" pitchFamily="66" charset="0"/>
              </a:rPr>
              <a:t>In </a:t>
            </a:r>
            <a:r>
              <a:rPr lang="en-US" sz="7200" dirty="0" smtClean="0">
                <a:solidFill>
                  <a:srgbClr val="0000E5"/>
                </a:solidFill>
                <a:latin typeface="Comic Sans MS" pitchFamily="66" charset="0"/>
              </a:rPr>
              <a:t>F18</a:t>
            </a:r>
            <a:r>
              <a:rPr lang="en-US" sz="7200" dirty="0" smtClean="0">
                <a:latin typeface="Comic Sans MS" pitchFamily="66" charset="0"/>
              </a:rPr>
              <a:t>, 6.042 will</a:t>
            </a:r>
          </a:p>
          <a:p>
            <a:pPr algn="l"/>
            <a:r>
              <a:rPr lang="en-US" sz="7200" dirty="0" smtClean="0">
                <a:latin typeface="Comic Sans MS" pitchFamily="66" charset="0"/>
              </a:rPr>
              <a:t>be taught in usual</a:t>
            </a:r>
          </a:p>
          <a:p>
            <a:pPr algn="l"/>
            <a:r>
              <a:rPr lang="en-US" sz="7200" dirty="0" smtClean="0">
                <a:solidFill>
                  <a:srgbClr val="0000E5"/>
                </a:solidFill>
                <a:latin typeface="Comic Sans MS" pitchFamily="66" charset="0"/>
              </a:rPr>
              <a:t>lecture/recitation</a:t>
            </a:r>
          </a:p>
          <a:p>
            <a:pPr algn="l"/>
            <a:r>
              <a:rPr lang="en-US" sz="7200" dirty="0" smtClean="0">
                <a:solidFill>
                  <a:srgbClr val="0000E5"/>
                </a:solidFill>
                <a:latin typeface="Comic Sans MS" pitchFamily="66" charset="0"/>
              </a:rPr>
              <a:t>style</a:t>
            </a:r>
            <a:r>
              <a:rPr lang="en-US" sz="7200" dirty="0" smtClean="0">
                <a:latin typeface="Comic Sans MS" pitchFamily="66" charset="0"/>
              </a:rPr>
              <a:t>. </a:t>
            </a:r>
            <a:endParaRPr lang="en-US" sz="7200" dirty="0">
              <a:latin typeface="Comic Sans MS" pitchFamily="66" charset="0"/>
            </a:endParaRPr>
          </a:p>
          <a:p>
            <a:pPr algn="l"/>
            <a:endParaRPr lang="en-US" sz="6000" dirty="0" smtClean="0">
              <a:latin typeface="Comic Sans MS" pitchFamily="66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62242" y="6578600"/>
            <a:ext cx="981759" cy="276999"/>
          </a:xfrm>
        </p:spPr>
        <p:txBody>
          <a:bodyPr/>
          <a:lstStyle/>
          <a:p>
            <a:pPr>
              <a:defRPr/>
            </a:pPr>
            <a:r>
              <a:rPr lang="en-US" sz="1200" dirty="0" smtClean="0"/>
              <a:t>welcome.</a:t>
            </a:r>
            <a:fld id="{DB6F0ED6-FEF5-4C9C-B1CC-29B47EC66FAA}" type="slidenum">
              <a:rPr lang="en-US" sz="1200" smtClean="0"/>
              <a:pPr>
                <a:defRPr/>
              </a:pPr>
              <a:t>22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51845048"/>
      </p:ext>
    </p:extLst>
  </p:cSld>
  <p:clrMapOvr>
    <a:masterClrMapping/>
  </p:clrMapOvr>
  <p:transition xmlns:p14="http://schemas.microsoft.com/office/powerpoint/2010/main" spd="slow" advClick="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840339" y="6553200"/>
            <a:ext cx="130366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453FE1C2-9E91-4C24-BD74-47BCF0F2913B}" type="slidenum">
              <a:rPr lang="en-US" sz="1200" smtClean="0"/>
              <a:pPr/>
              <a:t>23</a:t>
            </a:fld>
            <a:endParaRPr lang="en-US" sz="1200" dirty="0" smtClean="0"/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7138" y="393700"/>
            <a:ext cx="7751762" cy="881063"/>
          </a:xfrm>
        </p:spPr>
        <p:txBody>
          <a:bodyPr/>
          <a:lstStyle/>
          <a:p>
            <a:pPr algn="ctr" eaLnBrk="1" hangingPunct="1"/>
            <a:r>
              <a:rPr lang="en-US" sz="5400" dirty="0" smtClean="0">
                <a:solidFill>
                  <a:srgbClr val="FF0000"/>
                </a:solidFill>
              </a:rPr>
              <a:t>Register</a:t>
            </a:r>
            <a:r>
              <a:rPr lang="en-US" sz="5400" dirty="0" smtClean="0"/>
              <a:t> on </a:t>
            </a:r>
            <a:r>
              <a:rPr lang="en-US" sz="5400" dirty="0" err="1" smtClean="0"/>
              <a:t>MITx</a:t>
            </a:r>
            <a:endParaRPr lang="en-US" sz="5400" dirty="0" smtClean="0"/>
          </a:p>
        </p:txBody>
      </p:sp>
      <p:graphicFrame>
        <p:nvGraphicFramePr>
          <p:cNvPr id="2051" name="Object 4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34" name="Equation" r:id="rId4" imgW="914400" imgH="215640" progId="Equation.3">
                  <p:embed/>
                </p:oleObj>
              </mc:Choice>
              <mc:Fallback>
                <p:oleObj name="Equation" r:id="rId4" imgW="914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5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35" name="Equation" r:id="rId6" imgW="914400" imgH="215640" progId="Equation.3">
                  <p:embed/>
                </p:oleObj>
              </mc:Choice>
              <mc:Fallback>
                <p:oleObj name="Equation" r:id="rId6" imgW="914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Text Box 6"/>
          <p:cNvSpPr txBox="1">
            <a:spLocks noChangeArrowheads="1"/>
          </p:cNvSpPr>
          <p:nvPr/>
        </p:nvSpPr>
        <p:spPr bwMode="auto">
          <a:xfrm>
            <a:off x="4251325" y="2457450"/>
            <a:ext cx="184150" cy="5794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056" name="Text Box 7"/>
          <p:cNvSpPr txBox="1">
            <a:spLocks noChangeArrowheads="1"/>
          </p:cNvSpPr>
          <p:nvPr/>
        </p:nvSpPr>
        <p:spPr bwMode="auto">
          <a:xfrm>
            <a:off x="304800" y="1727201"/>
            <a:ext cx="8559799" cy="341632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 algn="l"/>
            <a:r>
              <a:rPr lang="en-US" sz="5400" dirty="0" smtClean="0">
                <a:solidFill>
                  <a:srgbClr val="000000"/>
                </a:solidFill>
                <a:latin typeface="Comic Sans MS" pitchFamily="66" charset="0"/>
              </a:rPr>
              <a:t>Register</a:t>
            </a:r>
            <a:r>
              <a:rPr lang="en-US" sz="5400" dirty="0" smtClean="0">
                <a:latin typeface="Comic Sans MS" pitchFamily="66" charset="0"/>
              </a:rPr>
              <a:t> for </a:t>
            </a:r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team</a:t>
            </a:r>
          </a:p>
          <a:p>
            <a:pPr algn="l"/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assignment</a:t>
            </a:r>
            <a:r>
              <a:rPr lang="en-US" sz="5400" dirty="0" smtClean="0">
                <a:solidFill>
                  <a:srgbClr val="B61CC7"/>
                </a:solidFill>
                <a:latin typeface="Comic Sans MS" pitchFamily="66" charset="0"/>
              </a:rPr>
              <a:t> </a:t>
            </a:r>
            <a:r>
              <a:rPr lang="en-US" sz="5400" dirty="0" smtClean="0">
                <a:latin typeface="Comic Sans MS" pitchFamily="66" charset="0"/>
              </a:rPr>
              <a:t>by</a:t>
            </a:r>
            <a:r>
              <a:rPr lang="en-US" sz="5400" dirty="0" smtClean="0">
                <a:solidFill>
                  <a:srgbClr val="FF0000"/>
                </a:solidFill>
                <a:latin typeface="Comic Sans MS" pitchFamily="66" charset="0"/>
              </a:rPr>
              <a:t>   </a:t>
            </a:r>
          </a:p>
          <a:p>
            <a:r>
              <a:rPr lang="en-US" sz="5400" dirty="0" smtClean="0">
                <a:solidFill>
                  <a:srgbClr val="B61CC7"/>
                </a:solidFill>
                <a:latin typeface="Comic Sans MS" pitchFamily="66" charset="0"/>
              </a:rPr>
              <a:t>Friday midnight</a:t>
            </a:r>
            <a:endParaRPr lang="en-US" sz="5400" dirty="0">
              <a:solidFill>
                <a:srgbClr val="B61CC7"/>
              </a:solidFill>
              <a:latin typeface="Comic Sans MS" pitchFamily="66" charset="0"/>
            </a:endParaRPr>
          </a:p>
          <a:p>
            <a:pPr algn="l"/>
            <a:r>
              <a:rPr lang="en-US" sz="5400" dirty="0" smtClean="0">
                <a:latin typeface="Comic Sans MS" pitchFamily="66" charset="0"/>
              </a:rPr>
              <a:t>    </a:t>
            </a:r>
            <a:r>
              <a:rPr lang="en-US" sz="5400" dirty="0" err="1" smtClean="0">
                <a:latin typeface="Comic Sans MS" pitchFamily="66" charset="0"/>
              </a:rPr>
              <a:t>MITx</a:t>
            </a:r>
            <a:r>
              <a:rPr lang="en-US" sz="5400" dirty="0" smtClean="0">
                <a:latin typeface="Comic Sans MS" pitchFamily="66" charset="0"/>
              </a:rPr>
              <a:t> link on Stellar</a:t>
            </a:r>
            <a:endParaRPr lang="en-US" sz="5400" dirty="0" smtClean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790746"/>
      </p:ext>
    </p:extLst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9619" y="6553200"/>
            <a:ext cx="123438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927A8356-297C-42F1-B0D2-25D25A26288A}" type="slidenum">
              <a:rPr lang="en-US" sz="1200" smtClean="0"/>
              <a:pPr/>
              <a:t>3</a:t>
            </a:fld>
            <a:endParaRPr lang="en-US" sz="1200" dirty="0" smtClean="0"/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304800"/>
            <a:ext cx="8001000" cy="1219200"/>
          </a:xfrm>
        </p:spPr>
        <p:txBody>
          <a:bodyPr/>
          <a:lstStyle/>
          <a:p>
            <a:pPr algn="ctr" eaLnBrk="1" hangingPunct="1"/>
            <a:r>
              <a:rPr lang="en-US" sz="3200" i="1" dirty="0" smtClean="0"/>
              <a:t>Mathematics for Computer Science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sz="3200" dirty="0" smtClean="0">
                <a:solidFill>
                  <a:srgbClr val="137117"/>
                </a:solidFill>
              </a:rPr>
              <a:t>6.042J/18.062J</a:t>
            </a:r>
            <a:endParaRPr lang="en-US" sz="2800" dirty="0" smtClean="0">
              <a:solidFill>
                <a:srgbClr val="008380"/>
              </a:solidFill>
            </a:endParaRPr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3201" y="1754179"/>
            <a:ext cx="8940799" cy="4075121"/>
          </a:xfrm>
        </p:spPr>
        <p:txBody>
          <a:bodyPr/>
          <a:lstStyle/>
          <a:p>
            <a:pPr eaLnBrk="1" hangingPunct="1">
              <a:defRPr/>
            </a:pPr>
            <a:endParaRPr lang="en-US" sz="6000" b="1" dirty="0" smtClean="0"/>
          </a:p>
          <a:p>
            <a:pPr eaLnBrk="1" hangingPunct="1">
              <a:defRPr/>
            </a:pPr>
            <a:r>
              <a:rPr lang="en-US" sz="6000" b="1" dirty="0" smtClean="0"/>
              <a:t>Prof. Albert R Meyer*</a:t>
            </a:r>
          </a:p>
          <a:p>
            <a:pPr eaLnBrk="1" hangingPunct="1">
              <a:defRPr/>
            </a:pPr>
            <a:r>
              <a:rPr lang="en-US" sz="6000" dirty="0" smtClean="0">
                <a:solidFill>
                  <a:srgbClr val="0D05A7"/>
                </a:solidFill>
              </a:rPr>
              <a:t>*me</a:t>
            </a:r>
            <a:endParaRPr lang="en-US" b="1" u="sng" dirty="0">
              <a:latin typeface="Courier New" pitchFamily="49" charset="0"/>
              <a:cs typeface="Courier New" pitchFamily="49" charset="0"/>
            </a:endParaRPr>
          </a:p>
        </p:txBody>
      </p:sp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16" name="Equation" r:id="rId4" imgW="914400" imgH="215640" progId="Equation.3">
                  <p:embed/>
                </p:oleObj>
              </mc:Choice>
              <mc:Fallback>
                <p:oleObj name="Equation" r:id="rId4" imgW="914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6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17" name="Equation" r:id="rId6" imgW="914400" imgH="215640" progId="Equation.3">
                  <p:embed/>
                </p:oleObj>
              </mc:Choice>
              <mc:Fallback>
                <p:oleObj name="Equation" r:id="rId6" imgW="914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 descr="meyer152752_200x205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700" y="4165599"/>
            <a:ext cx="1803400" cy="184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50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xmlns:p14="http://schemas.microsoft.com/office/powerpoint/2010/main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9618" y="6553200"/>
            <a:ext cx="123438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94B0267F-552B-40F8-B536-DB917AF50A68}" type="slidenum">
              <a:rPr lang="en-US" sz="1200" smtClean="0"/>
              <a:pPr/>
              <a:t>4</a:t>
            </a:fld>
            <a:endParaRPr lang="en-US" sz="1200" dirty="0" smtClean="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6.042 Quick Summary</a:t>
            </a:r>
          </a:p>
        </p:txBody>
      </p:sp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376237" y="1457325"/>
            <a:ext cx="8474859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5760" indent="-457200" algn="l">
              <a:spcBef>
                <a:spcPts val="0"/>
              </a:spcBef>
              <a:buFontTx/>
              <a:buAutoNum type="arabicPeriod"/>
              <a:defRPr/>
            </a:pPr>
            <a:r>
              <a:rPr lang="en-US" sz="4000" dirty="0">
                <a:latin typeface="Comic Sans MS" pitchFamily="66" charset="0"/>
              </a:rPr>
              <a:t>Fundamental Concepts of</a:t>
            </a:r>
            <a:r>
              <a:rPr lang="en-US" sz="3600" dirty="0">
                <a:latin typeface="Comic Sans MS" pitchFamily="66" charset="0"/>
              </a:rPr>
              <a:t> </a:t>
            </a:r>
            <a:r>
              <a:rPr lang="en-US" sz="4000" dirty="0">
                <a:latin typeface="Comic Sans MS" pitchFamily="66" charset="0"/>
              </a:rPr>
              <a:t>Discrete Mathematics (</a:t>
            </a:r>
            <a:r>
              <a:rPr lang="en-US" sz="4000" i="1" dirty="0">
                <a:latin typeface="Comic Sans MS" pitchFamily="66" charset="0"/>
              </a:rPr>
              <a:t>sets, relations</a:t>
            </a:r>
            <a:r>
              <a:rPr lang="en-US" sz="3600" i="1" dirty="0">
                <a:latin typeface="Comic Sans MS" pitchFamily="66" charset="0"/>
              </a:rPr>
              <a:t>,</a:t>
            </a:r>
            <a:r>
              <a:rPr lang="en-US" sz="4000" i="1" dirty="0">
                <a:latin typeface="Comic Sans MS" pitchFamily="66" charset="0"/>
              </a:rPr>
              <a:t> proof methods,… </a:t>
            </a:r>
            <a:r>
              <a:rPr lang="en-US" sz="4000" dirty="0">
                <a:latin typeface="Comic Sans MS" pitchFamily="66" charset="0"/>
              </a:rPr>
              <a:t>)</a:t>
            </a:r>
          </a:p>
          <a:p>
            <a:pPr marL="457200" indent="-457200" algn="l">
              <a:spcBef>
                <a:spcPts val="0"/>
              </a:spcBef>
              <a:buFontTx/>
              <a:buAutoNum type="arabicPeriod"/>
              <a:defRPr/>
            </a:pPr>
            <a:r>
              <a:rPr lang="en-US" sz="4000" dirty="0">
                <a:latin typeface="Comic Sans MS" pitchFamily="66" charset="0"/>
              </a:rPr>
              <a:t>Discrete</a:t>
            </a:r>
            <a:r>
              <a:rPr lang="en-US" sz="3600" dirty="0">
                <a:latin typeface="Comic Sans MS" pitchFamily="66" charset="0"/>
              </a:rPr>
              <a:t> </a:t>
            </a:r>
            <a:r>
              <a:rPr lang="en-US" sz="4000" dirty="0">
                <a:latin typeface="Comic Sans MS" pitchFamily="66" charset="0"/>
              </a:rPr>
              <a:t>Mathematical Structures </a:t>
            </a:r>
            <a:r>
              <a:rPr lang="en-US" sz="4000" dirty="0" smtClean="0">
                <a:latin typeface="Comic Sans MS" pitchFamily="66" charset="0"/>
              </a:rPr>
              <a:t>(</a:t>
            </a:r>
            <a:r>
              <a:rPr lang="en-US" sz="4000" i="1" dirty="0" smtClean="0">
                <a:latin typeface="Comic Sans MS" pitchFamily="66" charset="0"/>
              </a:rPr>
              <a:t>numbers, graphs</a:t>
            </a:r>
            <a:r>
              <a:rPr lang="en-US" sz="4000" i="1" dirty="0">
                <a:latin typeface="Comic Sans MS" pitchFamily="66" charset="0"/>
              </a:rPr>
              <a:t>,</a:t>
            </a:r>
            <a:r>
              <a:rPr lang="en-US" sz="4000" dirty="0">
                <a:latin typeface="Comic Sans MS" pitchFamily="66" charset="0"/>
              </a:rPr>
              <a:t> </a:t>
            </a:r>
            <a:r>
              <a:rPr lang="en-US" sz="4000" i="1" dirty="0">
                <a:latin typeface="Comic Sans MS" pitchFamily="66" charset="0"/>
              </a:rPr>
              <a:t>trees</a:t>
            </a:r>
            <a:r>
              <a:rPr lang="en-US" sz="4000" dirty="0">
                <a:latin typeface="Comic Sans MS" pitchFamily="66" charset="0"/>
              </a:rPr>
              <a:t>, </a:t>
            </a:r>
            <a:r>
              <a:rPr lang="en-US" sz="4000" i="1" dirty="0">
                <a:latin typeface="Comic Sans MS" pitchFamily="66" charset="0"/>
              </a:rPr>
              <a:t>counting…</a:t>
            </a:r>
            <a:r>
              <a:rPr lang="en-US" sz="4000" dirty="0" smtClean="0">
                <a:latin typeface="Comic Sans MS" pitchFamily="66" charset="0"/>
              </a:rPr>
              <a:t>)</a:t>
            </a:r>
          </a:p>
          <a:p>
            <a:pPr marL="457200" indent="-457200" algn="l">
              <a:spcBef>
                <a:spcPts val="0"/>
              </a:spcBef>
              <a:buFontTx/>
              <a:buAutoNum type="arabicPeriod"/>
              <a:defRPr/>
            </a:pPr>
            <a:r>
              <a:rPr lang="en-US" sz="4000" dirty="0" smtClean="0">
                <a:solidFill>
                  <a:srgbClr val="000000"/>
                </a:solidFill>
                <a:latin typeface="Comic Sans MS" pitchFamily="66" charset="0"/>
              </a:rPr>
              <a:t>Discrete Probability Theory</a:t>
            </a:r>
            <a:r>
              <a:rPr lang="en-US" sz="3600" dirty="0" smtClean="0">
                <a:latin typeface="Comic Sans MS" pitchFamily="66" charset="0"/>
              </a:rPr>
              <a:t> </a:t>
            </a:r>
            <a:endParaRPr lang="en-US" sz="4000" dirty="0">
              <a:latin typeface="Comic Sans MS" pitchFamily="66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    </a:t>
            </a:r>
            <a:r>
              <a:rPr lang="en-US" sz="1200" smtClean="0"/>
              <a:t>welcome.</a:t>
            </a:r>
            <a:fld id="{2B986348-2DD7-4EF4-90D6-BCF5E4E7E5EE}" type="slidenum">
              <a:rPr lang="en-US" sz="1200" smtClean="0"/>
              <a:pPr>
                <a:defRPr/>
              </a:pPr>
              <a:t>5</a:t>
            </a:fld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72596" y="1295400"/>
            <a:ext cx="880198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dirty="0" smtClean="0">
                <a:latin typeface="Comic Sans MS"/>
                <a:cs typeface="Comic Sans MS"/>
              </a:rPr>
              <a:t>If you have  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>
                <a:latin typeface="Comic Sans MS"/>
                <a:cs typeface="Comic Sans MS"/>
              </a:rPr>
              <a:t>been on </a:t>
            </a:r>
            <a:r>
              <a:rPr lang="en-US" sz="4400" dirty="0" smtClean="0">
                <a:latin typeface="Comic Sans MS"/>
                <a:cs typeface="Comic Sans MS"/>
              </a:rPr>
              <a:t>a school Math Team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 smtClean="0">
                <a:latin typeface="Comic Sans MS"/>
                <a:cs typeface="Comic Sans MS"/>
              </a:rPr>
              <a:t>done Math competitions </a:t>
            </a:r>
          </a:p>
          <a:p>
            <a:pPr algn="l"/>
            <a:r>
              <a:rPr lang="en-US" sz="4400" dirty="0">
                <a:latin typeface="Comic Sans MS"/>
                <a:cs typeface="Comic Sans MS"/>
              </a:rPr>
              <a:t> </a:t>
            </a:r>
            <a:r>
              <a:rPr lang="en-US" sz="4400" dirty="0" smtClean="0">
                <a:latin typeface="Comic Sans MS"/>
                <a:cs typeface="Comic Sans MS"/>
              </a:rPr>
              <a:t>    (like Olympiad, Putnam, MAA)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>
                <a:latin typeface="Comic Sans MS"/>
                <a:cs typeface="Comic Sans MS"/>
              </a:rPr>
              <a:t>t</a:t>
            </a:r>
            <a:r>
              <a:rPr lang="en-US" sz="4400" dirty="0" smtClean="0">
                <a:latin typeface="Comic Sans MS"/>
                <a:cs typeface="Comic Sans MS"/>
              </a:rPr>
              <a:t>aken one or more of</a:t>
            </a:r>
          </a:p>
          <a:p>
            <a:pPr algn="l"/>
            <a:r>
              <a:rPr lang="en-US" sz="4400" dirty="0">
                <a:latin typeface="Comic Sans MS"/>
                <a:cs typeface="Comic Sans MS"/>
              </a:rPr>
              <a:t> </a:t>
            </a:r>
            <a:r>
              <a:rPr lang="en-US" sz="4400" dirty="0" smtClean="0">
                <a:latin typeface="Comic Sans MS"/>
                <a:cs typeface="Comic Sans MS"/>
              </a:rPr>
              <a:t>   6.006, 18.100, 18.06, 18.200,</a:t>
            </a:r>
          </a:p>
          <a:p>
            <a:pPr algn="l"/>
            <a:r>
              <a:rPr lang="en-US" sz="4400" dirty="0" smtClean="0">
                <a:latin typeface="Comic Sans MS"/>
                <a:cs typeface="Comic Sans MS"/>
              </a:rPr>
              <a:t>    or a more advanced subject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543800" cy="1143000"/>
          </a:xfrm>
        </p:spPr>
        <p:txBody>
          <a:bodyPr/>
          <a:lstStyle/>
          <a:p>
            <a:r>
              <a:rPr lang="en-US" dirty="0" smtClean="0"/>
              <a:t>Strong Math Experience</a:t>
            </a:r>
            <a:r>
              <a:rPr lang="en-US" sz="5400" dirty="0" smtClean="0"/>
              <a:t>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91270868"/>
      </p:ext>
    </p:extLst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2596" y="1295400"/>
            <a:ext cx="880198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dirty="0" smtClean="0">
                <a:latin typeface="Comic Sans MS"/>
                <a:cs typeface="Comic Sans MS"/>
              </a:rPr>
              <a:t>If you have  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>
                <a:latin typeface="Comic Sans MS"/>
                <a:cs typeface="Comic Sans MS"/>
              </a:rPr>
              <a:t>been on </a:t>
            </a:r>
            <a:r>
              <a:rPr lang="en-US" sz="4400" dirty="0" smtClean="0">
                <a:latin typeface="Comic Sans MS"/>
                <a:cs typeface="Comic Sans MS"/>
              </a:rPr>
              <a:t>a school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Math Team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 smtClean="0">
                <a:latin typeface="Comic Sans MS"/>
                <a:cs typeface="Comic Sans MS"/>
              </a:rPr>
              <a:t>done Math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competitions</a:t>
            </a:r>
            <a:r>
              <a:rPr lang="en-US" sz="4400" dirty="0" smtClean="0">
                <a:latin typeface="Comic Sans MS"/>
                <a:cs typeface="Comic Sans MS"/>
              </a:rPr>
              <a:t> </a:t>
            </a:r>
          </a:p>
          <a:p>
            <a:pPr algn="l"/>
            <a:r>
              <a:rPr lang="en-US" sz="4400" dirty="0">
                <a:latin typeface="Comic Sans MS"/>
                <a:cs typeface="Comic Sans MS"/>
              </a:rPr>
              <a:t> </a:t>
            </a:r>
            <a:r>
              <a:rPr lang="en-US" sz="4400" dirty="0" smtClean="0">
                <a:latin typeface="Comic Sans MS"/>
                <a:cs typeface="Comic Sans MS"/>
              </a:rPr>
              <a:t>    (like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Olympiad</a:t>
            </a:r>
            <a:r>
              <a:rPr lang="en-US" sz="4400" dirty="0" smtClean="0">
                <a:latin typeface="Comic Sans MS"/>
                <a:cs typeface="Comic Sans MS"/>
              </a:rPr>
              <a:t>,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Putnam</a:t>
            </a:r>
            <a:r>
              <a:rPr lang="en-US" sz="4400" dirty="0" smtClean="0">
                <a:latin typeface="Comic Sans MS"/>
                <a:cs typeface="Comic Sans MS"/>
              </a:rPr>
              <a:t>, MAA)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>
                <a:latin typeface="Comic Sans MS"/>
                <a:cs typeface="Comic Sans MS"/>
              </a:rPr>
              <a:t>t</a:t>
            </a:r>
            <a:r>
              <a:rPr lang="en-US" sz="4400" dirty="0" smtClean="0">
                <a:latin typeface="Comic Sans MS"/>
                <a:cs typeface="Comic Sans MS"/>
              </a:rPr>
              <a:t>aken one or more of</a:t>
            </a:r>
          </a:p>
          <a:p>
            <a:pPr algn="l"/>
            <a:r>
              <a:rPr lang="en-US" sz="4400" dirty="0">
                <a:latin typeface="Comic Sans MS"/>
                <a:cs typeface="Comic Sans MS"/>
              </a:rPr>
              <a:t> </a:t>
            </a:r>
            <a:r>
              <a:rPr lang="en-US" sz="4400" dirty="0" smtClean="0">
                <a:latin typeface="Comic Sans MS"/>
                <a:cs typeface="Comic Sans MS"/>
              </a:rPr>
              <a:t>  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6.006</a:t>
            </a:r>
            <a:r>
              <a:rPr lang="en-US" sz="4400" dirty="0" smtClean="0">
                <a:latin typeface="Comic Sans MS"/>
                <a:cs typeface="Comic Sans MS"/>
              </a:rPr>
              <a:t>,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18.100</a:t>
            </a:r>
            <a:r>
              <a:rPr lang="en-US" sz="4400" dirty="0" smtClean="0">
                <a:latin typeface="Comic Sans MS"/>
                <a:cs typeface="Comic Sans MS"/>
              </a:rPr>
              <a:t>, 18.06, 18.200,</a:t>
            </a:r>
          </a:p>
          <a:p>
            <a:pPr algn="l"/>
            <a:r>
              <a:rPr lang="en-US" sz="4400" dirty="0" smtClean="0">
                <a:latin typeface="Comic Sans MS"/>
                <a:cs typeface="Comic Sans MS"/>
              </a:rPr>
              <a:t>    or a more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advanced subject</a:t>
            </a:r>
          </a:p>
        </p:txBody>
      </p:sp>
      <p:sp useBgFill="1">
        <p:nvSpPr>
          <p:cNvPr id="3" name="Rectangle 2"/>
          <p:cNvSpPr/>
          <p:nvPr/>
        </p:nvSpPr>
        <p:spPr>
          <a:xfrm rot="19418302">
            <a:off x="-296863" y="2788711"/>
            <a:ext cx="97409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6000" dirty="0">
                <a:solidFill>
                  <a:srgbClr val="FF0000"/>
                </a:solidFill>
                <a:latin typeface="Comic Sans MS"/>
                <a:cs typeface="Comic Sans MS"/>
              </a:rPr>
              <a:t> 6.042 may not be </a:t>
            </a:r>
            <a:r>
              <a:rPr lang="en-US" sz="6000" dirty="0" smtClean="0">
                <a:solidFill>
                  <a:srgbClr val="FF0000"/>
                </a:solidFill>
                <a:latin typeface="Comic Sans MS"/>
                <a:cs typeface="Comic Sans MS"/>
              </a:rPr>
              <a:t>for you</a:t>
            </a:r>
            <a:endParaRPr lang="en-US" sz="6000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    </a:t>
            </a:r>
            <a:r>
              <a:rPr lang="en-US" sz="1200" smtClean="0"/>
              <a:t>welcome.</a:t>
            </a:r>
            <a:fld id="{2B986348-2DD7-4EF4-90D6-BCF5E4E7E5EE}" type="slidenum">
              <a:rPr lang="en-US" sz="1200" smtClean="0"/>
              <a:pPr>
                <a:defRPr/>
              </a:pPr>
              <a:t>6</a:t>
            </a:fld>
            <a:endParaRPr lang="en-US" sz="12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543800" cy="1143000"/>
          </a:xfrm>
        </p:spPr>
        <p:txBody>
          <a:bodyPr/>
          <a:lstStyle/>
          <a:p>
            <a:r>
              <a:rPr lang="en-US" dirty="0" smtClean="0"/>
              <a:t>Strong Math Experience</a:t>
            </a:r>
            <a:r>
              <a:rPr lang="en-US" sz="5400" dirty="0" smtClean="0"/>
              <a:t>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8432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xmlns:p14="http://schemas.microsoft.com/office/powerpoint/2010/main" spd="med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9" presetClass="entr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    </a:t>
            </a:r>
            <a:r>
              <a:rPr lang="en-US" sz="1200" smtClean="0"/>
              <a:t>welcome.</a:t>
            </a:r>
            <a:fld id="{2B986348-2DD7-4EF4-90D6-BCF5E4E7E5EE}" type="slidenum">
              <a:rPr lang="en-US" sz="1200" smtClean="0"/>
              <a:pPr>
                <a:defRPr/>
              </a:pPr>
              <a:t>7</a:t>
            </a:fld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72596" y="1295400"/>
            <a:ext cx="880198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dirty="0" smtClean="0">
                <a:latin typeface="Comic Sans MS"/>
                <a:cs typeface="Comic Sans MS"/>
              </a:rPr>
              <a:t>If you have  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>
                <a:latin typeface="Comic Sans MS"/>
                <a:cs typeface="Comic Sans MS"/>
              </a:rPr>
              <a:t>been on </a:t>
            </a:r>
            <a:r>
              <a:rPr lang="en-US" sz="4400" dirty="0" smtClean="0">
                <a:latin typeface="Comic Sans MS"/>
                <a:cs typeface="Comic Sans MS"/>
              </a:rPr>
              <a:t>a school Math Team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 smtClean="0">
                <a:latin typeface="Comic Sans MS"/>
                <a:cs typeface="Comic Sans MS"/>
              </a:rPr>
              <a:t>done Math competitions </a:t>
            </a:r>
          </a:p>
          <a:p>
            <a:pPr algn="l"/>
            <a:r>
              <a:rPr lang="en-US" sz="4400" dirty="0">
                <a:latin typeface="Comic Sans MS"/>
                <a:cs typeface="Comic Sans MS"/>
              </a:rPr>
              <a:t> </a:t>
            </a:r>
            <a:r>
              <a:rPr lang="en-US" sz="4400" dirty="0" smtClean="0">
                <a:latin typeface="Comic Sans MS"/>
                <a:cs typeface="Comic Sans MS"/>
              </a:rPr>
              <a:t>    (like Olympiad, Putnam, MAA)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>
                <a:latin typeface="Comic Sans MS"/>
                <a:cs typeface="Comic Sans MS"/>
              </a:rPr>
              <a:t>6.006</a:t>
            </a:r>
            <a:r>
              <a:rPr lang="en-US" sz="4400" dirty="0" smtClean="0">
                <a:latin typeface="Comic Sans MS"/>
                <a:cs typeface="Comic Sans MS"/>
              </a:rPr>
              <a:t>, 18.100,</a:t>
            </a:r>
            <a:r>
              <a:rPr lang="en-US" sz="3600" dirty="0" smtClean="0">
                <a:latin typeface="Comic Sans MS"/>
                <a:cs typeface="Comic Sans MS"/>
              </a:rPr>
              <a:t> </a:t>
            </a:r>
            <a:r>
              <a:rPr lang="en-US" sz="3600" b="1" dirty="0" smtClean="0">
                <a:solidFill>
                  <a:prstClr val="black"/>
                </a:solidFill>
                <a:latin typeface="AbadiMT-CondensedExtraBold"/>
              </a:rPr>
              <a:t>…</a:t>
            </a:r>
            <a:r>
              <a:rPr lang="en-US" sz="4400" dirty="0" smtClean="0">
                <a:latin typeface="Comic Sans MS"/>
                <a:cs typeface="Comic Sans MS"/>
              </a:rPr>
              <a:t>:</a:t>
            </a:r>
            <a:endParaRPr lang="en-US" sz="4400" dirty="0">
              <a:latin typeface="Comic Sans MS"/>
              <a:cs typeface="Comic Sans MS"/>
            </a:endParaRPr>
          </a:p>
          <a:p>
            <a:pPr algn="l"/>
            <a:r>
              <a:rPr lang="en-US" sz="4400" dirty="0" smtClean="0">
                <a:solidFill>
                  <a:srgbClr val="CB21DD"/>
                </a:solidFill>
                <a:latin typeface="Comic Sans MS"/>
                <a:cs typeface="Comic Sans MS"/>
              </a:rPr>
              <a:t>  6.042 </a:t>
            </a:r>
            <a:r>
              <a:rPr lang="en-US" sz="4400" dirty="0">
                <a:solidFill>
                  <a:srgbClr val="CB21DD"/>
                </a:solidFill>
                <a:latin typeface="Comic Sans MS"/>
                <a:cs typeface="Comic Sans MS"/>
              </a:rPr>
              <a:t>may not be the best use</a:t>
            </a:r>
          </a:p>
          <a:p>
            <a:pPr algn="l"/>
            <a:r>
              <a:rPr lang="en-US" sz="4400" dirty="0" smtClean="0">
                <a:solidFill>
                  <a:srgbClr val="CB21DD"/>
                </a:solidFill>
                <a:latin typeface="Comic Sans MS"/>
                <a:cs typeface="Comic Sans MS"/>
              </a:rPr>
              <a:t>  of </a:t>
            </a:r>
            <a:r>
              <a:rPr lang="en-US" sz="4400" dirty="0">
                <a:solidFill>
                  <a:srgbClr val="CB21DD"/>
                </a:solidFill>
                <a:latin typeface="Comic Sans MS"/>
                <a:cs typeface="Comic Sans MS"/>
              </a:rPr>
              <a:t>your time.</a:t>
            </a:r>
            <a:endParaRPr lang="en-US" sz="4400" dirty="0">
              <a:solidFill>
                <a:srgbClr val="CB21DD"/>
              </a:solidFill>
              <a:latin typeface="Courier New"/>
              <a:cs typeface="Courier New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543800" cy="1143000"/>
          </a:xfrm>
        </p:spPr>
        <p:txBody>
          <a:bodyPr/>
          <a:lstStyle/>
          <a:p>
            <a:r>
              <a:rPr lang="en-US" dirty="0" smtClean="0"/>
              <a:t>Strong Math Experience</a:t>
            </a:r>
            <a:r>
              <a:rPr lang="en-US" sz="5400" dirty="0" smtClean="0"/>
              <a:t>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85481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    </a:t>
            </a:r>
            <a:r>
              <a:rPr lang="en-US" sz="1200" smtClean="0"/>
              <a:t>welcome.</a:t>
            </a:r>
            <a:fld id="{2B986348-2DD7-4EF4-90D6-BCF5E4E7E5EE}" type="slidenum">
              <a:rPr lang="en-US" sz="1200" smtClean="0"/>
              <a:pPr>
                <a:defRPr/>
              </a:pPr>
              <a:t>8</a:t>
            </a:fld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04648" y="2294503"/>
            <a:ext cx="8924288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dirty="0" smtClean="0">
                <a:latin typeface="Comic Sans MS"/>
                <a:cs typeface="Comic Sans MS"/>
              </a:rPr>
              <a:t> </a:t>
            </a:r>
            <a:r>
              <a:rPr lang="en-US" sz="5400" dirty="0" smtClean="0">
                <a:latin typeface="Comic Sans MS"/>
                <a:cs typeface="Comic Sans MS"/>
              </a:rPr>
              <a:t>Discuss </a:t>
            </a:r>
            <a:r>
              <a:rPr lang="en-US" sz="5400" dirty="0" smtClean="0">
                <a:solidFill>
                  <a:srgbClr val="FF0000"/>
                </a:solidFill>
                <a:latin typeface="Comic Sans MS"/>
                <a:cs typeface="Comic Sans MS"/>
              </a:rPr>
              <a:t>6.042 alternatives</a:t>
            </a:r>
          </a:p>
          <a:p>
            <a:pPr algn="l"/>
            <a:r>
              <a:rPr lang="en-US" sz="5400" dirty="0">
                <a:latin typeface="Comic Sans MS"/>
                <a:cs typeface="Comic Sans MS"/>
              </a:rPr>
              <a:t> </a:t>
            </a:r>
            <a:r>
              <a:rPr lang="en-US" sz="5400" dirty="0" smtClean="0">
                <a:latin typeface="Comic Sans MS"/>
                <a:cs typeface="Comic Sans MS"/>
              </a:rPr>
              <a:t>with the Instructor</a:t>
            </a:r>
          </a:p>
          <a:p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  <a:hlinkClick r:id="rId2"/>
              </a:rPr>
              <a:t> 6042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  <a:hlinkClick r:id="rId2"/>
              </a:rPr>
              <a:t>-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  <a:hlinkClick r:id="rId2"/>
              </a:rPr>
              <a:t>instructors@mit.edu</a:t>
            </a:r>
            <a:endParaRPr lang="en-US" sz="4400" dirty="0">
              <a:solidFill>
                <a:schemeClr val="accent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543800" cy="1143000"/>
          </a:xfrm>
        </p:spPr>
        <p:txBody>
          <a:bodyPr/>
          <a:lstStyle/>
          <a:p>
            <a:r>
              <a:rPr lang="en-US" dirty="0" smtClean="0"/>
              <a:t>Strong Math Experience</a:t>
            </a:r>
            <a:r>
              <a:rPr lang="en-US" sz="5400" dirty="0" smtClean="0"/>
              <a:t>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72272938"/>
      </p:ext>
    </p:extLst>
  </p:cSld>
  <p:clrMapOvr>
    <a:masterClrMapping/>
  </p:clrMapOvr>
  <p:transition xmlns:p14="http://schemas.microsoft.com/office/powerpoint/2010/main" advClick="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9619" y="6553200"/>
            <a:ext cx="123438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CBD4ADD5-DF96-4ED8-A1CB-551C52AF6B69}" type="slidenum">
              <a:rPr lang="en-US" sz="1200" smtClean="0"/>
              <a:pPr/>
              <a:t>9</a:t>
            </a:fld>
            <a:endParaRPr lang="en-US" sz="1200" dirty="0" smtClean="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2436813" y="304800"/>
            <a:ext cx="4270375" cy="1128713"/>
          </a:xfrm>
        </p:spPr>
        <p:txBody>
          <a:bodyPr/>
          <a:lstStyle/>
          <a:p>
            <a:pPr eaLnBrk="1" hangingPunct="1"/>
            <a:r>
              <a:rPr lang="en-US" smtClean="0"/>
              <a:t>Vocabulary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3688" y="1906588"/>
            <a:ext cx="8591550" cy="280193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4400" dirty="0" smtClean="0">
                <a:solidFill>
                  <a:srgbClr val="0D05A7"/>
                </a:solidFill>
              </a:rPr>
              <a:t>Quickie:</a:t>
            </a:r>
          </a:p>
          <a:p>
            <a:pPr eaLnBrk="1" hangingPunct="1">
              <a:buFontTx/>
              <a:buNone/>
            </a:pPr>
            <a:r>
              <a:rPr lang="en-US" sz="4800" dirty="0" smtClean="0"/>
              <a:t>What does “discrete” mean?</a:t>
            </a:r>
          </a:p>
          <a:p>
            <a:pPr eaLnBrk="1" hangingPunct="1">
              <a:buFontTx/>
              <a:buNone/>
            </a:pPr>
            <a:r>
              <a:rPr lang="en-US" sz="4800" dirty="0" smtClean="0">
                <a:sym typeface="Symbol" pitchFamily="18" charset="2"/>
              </a:rPr>
              <a:t>                   ( </a:t>
            </a:r>
            <a:r>
              <a:rPr lang="en-US" sz="4800" b="1" dirty="0" smtClean="0">
                <a:solidFill>
                  <a:srgbClr val="FF0000"/>
                </a:solidFill>
                <a:latin typeface="Euclid Symbol"/>
                <a:sym typeface="Symbol" pitchFamily="18" charset="2"/>
              </a:rPr>
              <a:t>≠</a:t>
            </a:r>
            <a:r>
              <a:rPr lang="en-US" sz="4800" dirty="0" smtClean="0">
                <a:solidFill>
                  <a:srgbClr val="FF0000"/>
                </a:solidFill>
                <a:latin typeface="Euclid Symbol"/>
                <a:sym typeface="Symbol" pitchFamily="18" charset="2"/>
              </a:rPr>
              <a:t> </a:t>
            </a:r>
            <a:r>
              <a:rPr lang="en-US" sz="4800" dirty="0" smtClean="0">
                <a:sym typeface="Symbol" pitchFamily="18" charset="2"/>
              </a:rPr>
              <a:t>“discreet”)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:fade thruBlk="1"/>
      </p:transition>
    </mc:Choice>
    <mc:Fallback xmlns="">
      <p:transition xmlns:p14="http://schemas.microsoft.com/office/powerpoint/2010/main" spd="slow" advClick="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False"/>
  <p:tag name="USEBOLDAMS" val="False"/>
  <p:tag name="TEX2PS" val="latex %.tex; dvips -D 300 -o %.ps %.dvi"/>
  <p:tag name="TEX2PSBATCH" val="latex --interaction=nonstopmode %.tex; dvips -D 300 -o %.ps %.dvi"/>
  <p:tag name="DEFAULTMAGNIFICATION" val="1.5"/>
  <p:tag name="DEFAULTDISPLAYSOURCE" val="\documentclass{slides}\pagestyle{empty}&#10;\input{c:/latex-macros/texpoint.sty}&#10;\begin{document}&#10;\[&#10;&#10;\]&#10;\end{document}"/>
  <p:tag name="EMBEDFONTS" val="0"/>
</p:tagLst>
</file>

<file path=ppt/theme/theme1.xml><?xml version="1.0" encoding="utf-8"?>
<a:theme xmlns:a="http://schemas.openxmlformats.org/drawingml/2006/main" name="6.042 Lecture 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CC0000"/>
      </a:accent2>
      <a:accent3>
        <a:srgbClr val="FFFFFF"/>
      </a:accent3>
      <a:accent4>
        <a:srgbClr val="000000"/>
      </a:accent4>
      <a:accent5>
        <a:srgbClr val="E2E2FF"/>
      </a:accent5>
      <a:accent6>
        <a:srgbClr val="B90000"/>
      </a:accent6>
      <a:hlink>
        <a:srgbClr val="CC0000"/>
      </a:hlink>
      <a:folHlink>
        <a:srgbClr val="009999"/>
      </a:folHlink>
    </a:clrScheme>
    <a:fontScheme name="6.042 Lecture 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6.042 Lecture 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.042 Lecture 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99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B90000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7097</TotalTime>
  <Words>688</Words>
  <Application>Microsoft Macintosh PowerPoint</Application>
  <PresentationFormat>On-screen Show (4:3)</PresentationFormat>
  <Paragraphs>167</Paragraphs>
  <Slides>23</Slides>
  <Notes>18</Notes>
  <HiddenSlides>6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6.042 Lecture Template</vt:lpstr>
      <vt:lpstr>Equation</vt:lpstr>
      <vt:lpstr>Mathematics for Computer Science 6.042J/18.062J</vt:lpstr>
      <vt:lpstr>Mathematics for Computer Science 6.042J/18.062J</vt:lpstr>
      <vt:lpstr>Mathematics for Computer Science 6.042J/18.062J</vt:lpstr>
      <vt:lpstr>6.042 Quick Summary</vt:lpstr>
      <vt:lpstr>Strong Math Experience?</vt:lpstr>
      <vt:lpstr>Strong Math Experience?</vt:lpstr>
      <vt:lpstr>Strong Math Experience?</vt:lpstr>
      <vt:lpstr>Strong Math Experience?</vt:lpstr>
      <vt:lpstr>Vocabulary</vt:lpstr>
      <vt:lpstr>Stellar Web site</vt:lpstr>
      <vt:lpstr>Reading Assignment</vt:lpstr>
      <vt:lpstr>MITx site: 6.042r</vt:lpstr>
      <vt:lpstr>Session/Table changes</vt:lpstr>
      <vt:lpstr>Reading Assignment</vt:lpstr>
      <vt:lpstr>Active learning in Teams</vt:lpstr>
      <vt:lpstr>How the Class Works</vt:lpstr>
      <vt:lpstr>How the Class Works</vt:lpstr>
      <vt:lpstr>Teamwork</vt:lpstr>
      <vt:lpstr>Teamwork</vt:lpstr>
      <vt:lpstr>Teamwork</vt:lpstr>
      <vt:lpstr>Teamwork</vt:lpstr>
      <vt:lpstr>Teamwork</vt:lpstr>
      <vt:lpstr>Register on MITx</vt:lpstr>
    </vt:vector>
  </TitlesOfParts>
  <Company>toc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1st lecture</dc:title>
  <dc:creator>arm</dc:creator>
  <cp:lastModifiedBy>Albert Meyer</cp:lastModifiedBy>
  <cp:revision>532</cp:revision>
  <cp:lastPrinted>2017-01-28T22:36:15Z</cp:lastPrinted>
  <dcterms:created xsi:type="dcterms:W3CDTF">2011-02-02T02:45:17Z</dcterms:created>
  <dcterms:modified xsi:type="dcterms:W3CDTF">2017-01-29T02:38:41Z</dcterms:modified>
</cp:coreProperties>
</file>